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4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4033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The reason is that training very deep neural networks is difficult:</a:t>
            </a:r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The magnitudes of gradients in the lower layers and in higher layers are different,</a:t>
            </a: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The landscape or curvature of the objective function is difficult for stochastic gradient descent to find a good local optimum,</a:t>
            </a:r>
          </a:p>
          <a:p>
            <a:pPr marL="457200" lvl="0" indent="-298450">
              <a:spcBef>
                <a:spcPts val="0"/>
              </a:spcBef>
              <a:buSzPct val="100000"/>
              <a:buAutoNum type="arabicPeriod"/>
            </a:pPr>
            <a:r>
              <a:rPr lang="en"/>
              <a:t>Deep networks have many parameters, which can remember training data and do not generalize well.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5C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ICS 491 Big Data Analytics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Fall 2017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Deep Learning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Assoc. Prof. Lipyeow Lim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Information &amp; Computer Sciences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University of Hawai`i at Manoa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 1: Forget Gate Layer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4750"/>
            <a:ext cx="8839200" cy="273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 2: Compute new Cell State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73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 3: How much of cell state to propagate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73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Step 4: Compute output of this time step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73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Variant : Peep Hole Connections 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73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Variant: couple forget &amp; input together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73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Variant: Gated Recurrent Units (GRU)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73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2609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Unsupervised Learning with Auto-encoders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375" y="926650"/>
            <a:ext cx="3803474" cy="27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275" y="926650"/>
            <a:ext cx="2347050" cy="116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1139900" y="3633600"/>
            <a:ext cx="1842900" cy="689400"/>
          </a:xfrm>
          <a:prstGeom prst="wedgeRoundRectCallout">
            <a:avLst>
              <a:gd name="adj1" fmla="val -2818"/>
              <a:gd name="adj2" fmla="val -149717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Compressed Representation </a:t>
            </a:r>
          </a:p>
        </p:txBody>
      </p:sp>
      <p:sp>
        <p:nvSpPr>
          <p:cNvPr id="251" name="Shape 251"/>
          <p:cNvSpPr/>
          <p:nvPr/>
        </p:nvSpPr>
        <p:spPr>
          <a:xfrm>
            <a:off x="236600" y="3545600"/>
            <a:ext cx="761700" cy="689400"/>
          </a:xfrm>
          <a:prstGeom prst="wedgeRoundRectCallout">
            <a:avLst>
              <a:gd name="adj1" fmla="val -5317"/>
              <a:gd name="adj2" fmla="val -188588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Input data </a:t>
            </a:r>
          </a:p>
        </p:txBody>
      </p:sp>
      <p:sp>
        <p:nvSpPr>
          <p:cNvPr id="252" name="Shape 252"/>
          <p:cNvSpPr/>
          <p:nvPr/>
        </p:nvSpPr>
        <p:spPr>
          <a:xfrm>
            <a:off x="2023775" y="4405125"/>
            <a:ext cx="1842900" cy="572700"/>
          </a:xfrm>
          <a:prstGeom prst="wedgeRoundRectCallout">
            <a:avLst>
              <a:gd name="adj1" fmla="val 22698"/>
              <a:gd name="adj2" fmla="val -171366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Reconstruction </a:t>
            </a:r>
          </a:p>
        </p:txBody>
      </p:sp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563" y="2721174"/>
            <a:ext cx="4685761" cy="19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4269375" y="2271000"/>
            <a:ext cx="4685700" cy="45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Objective is to minimize reconstruction error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2363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Auto-encoder for initializing deep networks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500" y="1017725"/>
            <a:ext cx="5383398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5584900" y="809050"/>
            <a:ext cx="3413100" cy="3759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b="1"/>
              <a:t>Pretraining step</a:t>
            </a:r>
            <a:r>
              <a:rPr lang="en"/>
              <a:t>: train a sequence of shallow autoencoders, greedily one layer at a time, using unsupervised data,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b="1"/>
              <a:t>Fine-tuning step 1</a:t>
            </a:r>
            <a:r>
              <a:rPr lang="en"/>
              <a:t>: train the last layer using supervised data,</a:t>
            </a:r>
          </a:p>
          <a:p>
            <a:pPr marL="457200" lvl="0" indent="-342900" rtl="0">
              <a:spcBef>
                <a:spcPts val="0"/>
              </a:spcBef>
              <a:buSzPct val="100000"/>
              <a:buAutoNum type="arabicPeriod"/>
            </a:pPr>
            <a:r>
              <a:rPr lang="en" b="1"/>
              <a:t>Fine-tuning step 2</a:t>
            </a:r>
            <a:r>
              <a:rPr lang="en"/>
              <a:t>: use backpropagation to ne-tune the entire network using supervised data.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2240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Parallel Processing for Neural Networks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253050" y="1092525"/>
            <a:ext cx="5579100" cy="347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Model Parallelism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Neural Network model is too big for one machine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Partition model across multiple machines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/>
              <a:t>What kind of co-ordination is needed?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Data Parallelism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/>
              <a:t>Partition data across multiple machines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5" y="945222"/>
            <a:ext cx="2446925" cy="397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222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Single Perceptron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089925" y="1017725"/>
            <a:ext cx="41820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30000"/>
              <a:t>T</a:t>
            </a:r>
            <a:r>
              <a:rPr lang="en"/>
              <a:t> = [ x</a:t>
            </a:r>
            <a:r>
              <a:rPr lang="en" baseline="-25000"/>
              <a:t>1</a:t>
            </a:r>
            <a:r>
              <a:rPr lang="en"/>
              <a:t> x</a:t>
            </a:r>
            <a:r>
              <a:rPr lang="en" baseline="-25000"/>
              <a:t>2</a:t>
            </a:r>
            <a:r>
              <a:rPr lang="en"/>
              <a:t> … x</a:t>
            </a:r>
            <a:r>
              <a:rPr lang="en" baseline="-25000"/>
              <a:t>n </a:t>
            </a:r>
            <a:r>
              <a:rPr lang="en"/>
              <a:t>]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30000"/>
              <a:t>T</a:t>
            </a:r>
            <a:r>
              <a:rPr lang="en"/>
              <a:t> =  [ w</a:t>
            </a:r>
            <a:r>
              <a:rPr lang="en" baseline="-25000"/>
              <a:t>1</a:t>
            </a:r>
            <a:r>
              <a:rPr lang="en"/>
              <a:t> w</a:t>
            </a:r>
            <a:r>
              <a:rPr lang="en" baseline="-25000"/>
              <a:t>2</a:t>
            </a:r>
            <a:r>
              <a:rPr lang="en"/>
              <a:t> … w</a:t>
            </a:r>
            <a:r>
              <a:rPr lang="en" baseline="-25000"/>
              <a:t>n </a:t>
            </a:r>
            <a:r>
              <a:rPr lang="en"/>
              <a:t>]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 = a(x</a:t>
            </a:r>
            <a:r>
              <a:rPr lang="en" baseline="30000"/>
              <a:t>T</a:t>
            </a:r>
            <a:r>
              <a:rPr lang="en"/>
              <a:t>w)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If activation function is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rectified linear, a(i) = max(0,i)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/>
              <a:t>Sigmoid, a(i) = 1/(1+e</a:t>
            </a:r>
            <a:r>
              <a:rPr lang="en" baseline="30000"/>
              <a:t>-i</a:t>
            </a:r>
            <a:r>
              <a:rPr lang="en"/>
              <a:t>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510284" y="1185350"/>
            <a:ext cx="470116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1</a:t>
            </a:r>
          </a:p>
        </p:txBody>
      </p:sp>
      <p:sp>
        <p:nvSpPr>
          <p:cNvPr id="63" name="Shape 63"/>
          <p:cNvSpPr/>
          <p:nvPr/>
        </p:nvSpPr>
        <p:spPr>
          <a:xfrm>
            <a:off x="2673575" y="2037975"/>
            <a:ext cx="3693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</a:t>
            </a:r>
          </a:p>
        </p:txBody>
      </p:sp>
      <p:sp>
        <p:nvSpPr>
          <p:cNvPr id="64" name="Shape 64"/>
          <p:cNvSpPr/>
          <p:nvPr/>
        </p:nvSpPr>
        <p:spPr>
          <a:xfrm>
            <a:off x="1756550" y="2037975"/>
            <a:ext cx="3693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</a:t>
            </a:r>
          </a:p>
        </p:txBody>
      </p:sp>
      <p:sp>
        <p:nvSpPr>
          <p:cNvPr id="65" name="Shape 65"/>
          <p:cNvSpPr/>
          <p:nvPr/>
        </p:nvSpPr>
        <p:spPr>
          <a:xfrm>
            <a:off x="510284" y="1770600"/>
            <a:ext cx="470116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2</a:t>
            </a:r>
          </a:p>
        </p:txBody>
      </p:sp>
      <p:sp>
        <p:nvSpPr>
          <p:cNvPr id="66" name="Shape 66"/>
          <p:cNvSpPr/>
          <p:nvPr/>
        </p:nvSpPr>
        <p:spPr>
          <a:xfrm>
            <a:off x="510284" y="2954250"/>
            <a:ext cx="470116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n</a:t>
            </a:r>
          </a:p>
        </p:txBody>
      </p:sp>
      <p:cxnSp>
        <p:nvCxnSpPr>
          <p:cNvPr id="67" name="Shape 67"/>
          <p:cNvCxnSpPr>
            <a:stCxn id="62" idx="5"/>
            <a:endCxn id="64" idx="2"/>
          </p:cNvCxnSpPr>
          <p:nvPr/>
        </p:nvCxnSpPr>
        <p:spPr>
          <a:xfrm>
            <a:off x="911553" y="1522333"/>
            <a:ext cx="844997" cy="7130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8" name="Shape 68"/>
          <p:cNvCxnSpPr>
            <a:stCxn id="65" idx="6"/>
            <a:endCxn id="64" idx="2"/>
          </p:cNvCxnSpPr>
          <p:nvPr/>
        </p:nvCxnSpPr>
        <p:spPr>
          <a:xfrm>
            <a:off x="980400" y="1968000"/>
            <a:ext cx="776150" cy="2673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>
            <a:stCxn id="66" idx="7"/>
            <a:endCxn id="64" idx="2"/>
          </p:cNvCxnSpPr>
          <p:nvPr/>
        </p:nvCxnSpPr>
        <p:spPr>
          <a:xfrm flipV="1">
            <a:off x="911553" y="2235375"/>
            <a:ext cx="844997" cy="7766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" name="Shape 70"/>
          <p:cNvSpPr txBox="1"/>
          <p:nvPr/>
        </p:nvSpPr>
        <p:spPr>
          <a:xfrm>
            <a:off x="714300" y="2232225"/>
            <a:ext cx="315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:</a:t>
            </a:r>
          </a:p>
        </p:txBody>
      </p:sp>
      <p:cxnSp>
        <p:nvCxnSpPr>
          <p:cNvPr id="71" name="Shape 71"/>
          <p:cNvCxnSpPr>
            <a:stCxn id="64" idx="6"/>
            <a:endCxn id="63" idx="2"/>
          </p:cNvCxnSpPr>
          <p:nvPr/>
        </p:nvCxnSpPr>
        <p:spPr>
          <a:xfrm>
            <a:off x="2125850" y="2235375"/>
            <a:ext cx="54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" name="Shape 72"/>
          <p:cNvSpPr txBox="1"/>
          <p:nvPr/>
        </p:nvSpPr>
        <p:spPr>
          <a:xfrm>
            <a:off x="1209475" y="1476850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1078725" y="1968000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2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1170750" y="2663275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n</a:t>
            </a:r>
          </a:p>
        </p:txBody>
      </p:sp>
      <p:sp>
        <p:nvSpPr>
          <p:cNvPr id="75" name="Shape 75"/>
          <p:cNvSpPr/>
          <p:nvPr/>
        </p:nvSpPr>
        <p:spPr>
          <a:xfrm>
            <a:off x="1209475" y="3208400"/>
            <a:ext cx="2864400" cy="1753200"/>
          </a:xfrm>
          <a:prstGeom prst="wedgeRectCallout">
            <a:avLst>
              <a:gd name="adj1" fmla="val 50006"/>
              <a:gd name="adj2" fmla="val -101563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Bias can be incorporated either as an additional weight with a 1-input or explicitly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	</a:t>
            </a:r>
            <a:r>
              <a:rPr lang="en" sz="1800" dirty="0" smtClean="0"/>
              <a:t>h </a:t>
            </a:r>
            <a:r>
              <a:rPr lang="en" sz="1800" dirty="0"/>
              <a:t>= a(x</a:t>
            </a:r>
            <a:r>
              <a:rPr lang="en" sz="1800" baseline="30000" dirty="0"/>
              <a:t>T</a:t>
            </a:r>
            <a:r>
              <a:rPr lang="en" sz="1800" dirty="0"/>
              <a:t>w + b)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2363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Model + Data Parallelism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1533"/>
            <a:ext cx="9144001" cy="4233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222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Multiple Perceptron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218345" y="748352"/>
            <a:ext cx="4796667" cy="406407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x</a:t>
            </a:r>
            <a:r>
              <a:rPr lang="en" baseline="30000" dirty="0"/>
              <a:t>T</a:t>
            </a:r>
            <a:r>
              <a:rPr lang="en" dirty="0"/>
              <a:t> = [ x</a:t>
            </a:r>
            <a:r>
              <a:rPr lang="en" baseline="-25000" dirty="0"/>
              <a:t>1</a:t>
            </a:r>
            <a:r>
              <a:rPr lang="en" dirty="0"/>
              <a:t> x</a:t>
            </a:r>
            <a:r>
              <a:rPr lang="en" baseline="-25000" dirty="0"/>
              <a:t>2</a:t>
            </a:r>
            <a:r>
              <a:rPr lang="en" dirty="0"/>
              <a:t> … x</a:t>
            </a:r>
            <a:r>
              <a:rPr lang="en" baseline="-25000" dirty="0"/>
              <a:t>n </a:t>
            </a:r>
            <a:r>
              <a:rPr lang="en" dirty="0"/>
              <a:t>]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W </a:t>
            </a:r>
            <a:r>
              <a:rPr lang="en" dirty="0" smtClean="0"/>
              <a:t>=</a:t>
            </a:r>
            <a:r>
              <a:rPr lang="en-US" dirty="0" smtClean="0"/>
              <a:t> </a:t>
            </a:r>
            <a:r>
              <a:rPr lang="en" dirty="0" smtClean="0"/>
              <a:t>[ </a:t>
            </a:r>
            <a:r>
              <a:rPr lang="en" dirty="0"/>
              <a:t>	w</a:t>
            </a:r>
            <a:r>
              <a:rPr lang="en" baseline="-25000" dirty="0"/>
              <a:t>1,1</a:t>
            </a:r>
            <a:r>
              <a:rPr lang="en" dirty="0"/>
              <a:t> 	…	w</a:t>
            </a:r>
            <a:r>
              <a:rPr lang="en" baseline="-25000" dirty="0"/>
              <a:t>k,1</a:t>
            </a:r>
            <a:r>
              <a:rPr lang="en" dirty="0"/>
              <a:t>	]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dirty="0"/>
              <a:t>[	w</a:t>
            </a:r>
            <a:r>
              <a:rPr lang="en" baseline="-25000" dirty="0"/>
              <a:t>1,2</a:t>
            </a:r>
            <a:r>
              <a:rPr lang="en" dirty="0"/>
              <a:t> 	…	w</a:t>
            </a:r>
            <a:r>
              <a:rPr lang="en" baseline="-25000" dirty="0"/>
              <a:t>k,2</a:t>
            </a:r>
            <a:r>
              <a:rPr lang="en" dirty="0"/>
              <a:t>	]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dirty="0"/>
              <a:t>[	… 	…	…	]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dirty="0"/>
              <a:t>[	w</a:t>
            </a:r>
            <a:r>
              <a:rPr lang="en" baseline="-25000" dirty="0"/>
              <a:t>1,n 	</a:t>
            </a:r>
            <a:r>
              <a:rPr lang="en" dirty="0"/>
              <a:t>…	w</a:t>
            </a:r>
            <a:r>
              <a:rPr lang="en" baseline="-25000" dirty="0"/>
              <a:t>k,n</a:t>
            </a:r>
            <a:r>
              <a:rPr lang="en" dirty="0"/>
              <a:t>	]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Vector</a:t>
            </a:r>
            <a:r>
              <a:rPr lang="en" b="1" dirty="0"/>
              <a:t> h</a:t>
            </a:r>
            <a:r>
              <a:rPr lang="en" dirty="0"/>
              <a:t> = a(x</a:t>
            </a:r>
            <a:r>
              <a:rPr lang="en" baseline="30000" dirty="0"/>
              <a:t>T</a:t>
            </a:r>
            <a:r>
              <a:rPr lang="en" dirty="0"/>
              <a:t>W)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assume activation function is applied to each element of vector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2" name="Shape 82"/>
          <p:cNvSpPr/>
          <p:nvPr/>
        </p:nvSpPr>
        <p:spPr>
          <a:xfrm>
            <a:off x="311700" y="1185350"/>
            <a:ext cx="5163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1</a:t>
            </a:r>
          </a:p>
        </p:txBody>
      </p:sp>
      <p:sp>
        <p:nvSpPr>
          <p:cNvPr id="83" name="Shape 83"/>
          <p:cNvSpPr/>
          <p:nvPr/>
        </p:nvSpPr>
        <p:spPr>
          <a:xfrm>
            <a:off x="2673574" y="1580775"/>
            <a:ext cx="558223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lang="en" baseline="-25000"/>
              <a:t>1</a:t>
            </a:r>
          </a:p>
        </p:txBody>
      </p:sp>
      <p:sp>
        <p:nvSpPr>
          <p:cNvPr id="84" name="Shape 84"/>
          <p:cNvSpPr/>
          <p:nvPr/>
        </p:nvSpPr>
        <p:spPr>
          <a:xfrm>
            <a:off x="1756550" y="1580775"/>
            <a:ext cx="48555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</a:t>
            </a:r>
            <a:r>
              <a:rPr lang="en" baseline="-25000"/>
              <a:t>1</a:t>
            </a:r>
          </a:p>
        </p:txBody>
      </p:sp>
      <p:sp>
        <p:nvSpPr>
          <p:cNvPr id="85" name="Shape 85"/>
          <p:cNvSpPr/>
          <p:nvPr/>
        </p:nvSpPr>
        <p:spPr>
          <a:xfrm>
            <a:off x="311700" y="1923000"/>
            <a:ext cx="5163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2</a:t>
            </a:r>
          </a:p>
        </p:txBody>
      </p:sp>
      <p:sp>
        <p:nvSpPr>
          <p:cNvPr id="86" name="Shape 86"/>
          <p:cNvSpPr/>
          <p:nvPr/>
        </p:nvSpPr>
        <p:spPr>
          <a:xfrm>
            <a:off x="311700" y="3259050"/>
            <a:ext cx="5163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n</a:t>
            </a:r>
          </a:p>
        </p:txBody>
      </p:sp>
      <p:cxnSp>
        <p:nvCxnSpPr>
          <p:cNvPr id="87" name="Shape 87"/>
          <p:cNvCxnSpPr>
            <a:stCxn id="82" idx="5"/>
            <a:endCxn id="84" idx="2"/>
          </p:cNvCxnSpPr>
          <p:nvPr/>
        </p:nvCxnSpPr>
        <p:spPr>
          <a:xfrm>
            <a:off x="752390" y="1522333"/>
            <a:ext cx="1004160" cy="2558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>
            <a:stCxn id="85" idx="6"/>
            <a:endCxn id="84" idx="2"/>
          </p:cNvCxnSpPr>
          <p:nvPr/>
        </p:nvCxnSpPr>
        <p:spPr>
          <a:xfrm flipV="1">
            <a:off x="828000" y="1778175"/>
            <a:ext cx="928550" cy="3422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9" name="Shape 89"/>
          <p:cNvCxnSpPr>
            <a:stCxn id="86" idx="7"/>
            <a:endCxn id="84" idx="2"/>
          </p:cNvCxnSpPr>
          <p:nvPr/>
        </p:nvCxnSpPr>
        <p:spPr>
          <a:xfrm flipV="1">
            <a:off x="752390" y="1778175"/>
            <a:ext cx="1004160" cy="15386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" name="Shape 90"/>
          <p:cNvSpPr txBox="1"/>
          <p:nvPr/>
        </p:nvSpPr>
        <p:spPr>
          <a:xfrm>
            <a:off x="714300" y="2384625"/>
            <a:ext cx="315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:</a:t>
            </a:r>
          </a:p>
        </p:txBody>
      </p:sp>
      <p:cxnSp>
        <p:nvCxnSpPr>
          <p:cNvPr id="91" name="Shape 91"/>
          <p:cNvCxnSpPr>
            <a:stCxn id="84" idx="6"/>
            <a:endCxn id="83" idx="2"/>
          </p:cNvCxnSpPr>
          <p:nvPr/>
        </p:nvCxnSpPr>
        <p:spPr>
          <a:xfrm>
            <a:off x="2242100" y="1778175"/>
            <a:ext cx="4314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" name="Shape 92"/>
          <p:cNvSpPr txBox="1"/>
          <p:nvPr/>
        </p:nvSpPr>
        <p:spPr>
          <a:xfrm>
            <a:off x="1209475" y="1248250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1,1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078725" y="1510800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1,2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1095888" y="1833613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1,n</a:t>
            </a:r>
          </a:p>
        </p:txBody>
      </p:sp>
      <p:sp>
        <p:nvSpPr>
          <p:cNvPr id="95" name="Shape 95"/>
          <p:cNvSpPr/>
          <p:nvPr/>
        </p:nvSpPr>
        <p:spPr>
          <a:xfrm>
            <a:off x="2673574" y="2571375"/>
            <a:ext cx="558223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lang="en" baseline="-25000"/>
              <a:t>k</a:t>
            </a:r>
          </a:p>
        </p:txBody>
      </p:sp>
      <p:sp>
        <p:nvSpPr>
          <p:cNvPr id="96" name="Shape 96"/>
          <p:cNvSpPr/>
          <p:nvPr/>
        </p:nvSpPr>
        <p:spPr>
          <a:xfrm>
            <a:off x="1756550" y="2571375"/>
            <a:ext cx="48555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</a:t>
            </a:r>
            <a:r>
              <a:rPr lang="en" baseline="-25000"/>
              <a:t>k</a:t>
            </a:r>
          </a:p>
        </p:txBody>
      </p:sp>
      <p:cxnSp>
        <p:nvCxnSpPr>
          <p:cNvPr id="97" name="Shape 97"/>
          <p:cNvCxnSpPr>
            <a:stCxn id="82" idx="4"/>
            <a:endCxn id="96" idx="2"/>
          </p:cNvCxnSpPr>
          <p:nvPr/>
        </p:nvCxnSpPr>
        <p:spPr>
          <a:xfrm>
            <a:off x="569850" y="1580150"/>
            <a:ext cx="1186700" cy="1188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8" name="Shape 98"/>
          <p:cNvCxnSpPr>
            <a:stCxn id="85" idx="5"/>
            <a:endCxn id="96" idx="2"/>
          </p:cNvCxnSpPr>
          <p:nvPr/>
        </p:nvCxnSpPr>
        <p:spPr>
          <a:xfrm>
            <a:off x="752390" y="2259983"/>
            <a:ext cx="1004160" cy="5087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9" name="Shape 99"/>
          <p:cNvCxnSpPr>
            <a:stCxn id="86" idx="6"/>
            <a:endCxn id="96" idx="2"/>
          </p:cNvCxnSpPr>
          <p:nvPr/>
        </p:nvCxnSpPr>
        <p:spPr>
          <a:xfrm flipV="1">
            <a:off x="828000" y="2768775"/>
            <a:ext cx="928550" cy="687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0" name="Shape 100"/>
          <p:cNvCxnSpPr>
            <a:stCxn id="96" idx="6"/>
            <a:endCxn id="95" idx="2"/>
          </p:cNvCxnSpPr>
          <p:nvPr/>
        </p:nvCxnSpPr>
        <p:spPr>
          <a:xfrm>
            <a:off x="2242100" y="2768775"/>
            <a:ext cx="43147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1489750" y="2247188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k,1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231125" y="2501400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k,2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475550" y="2968075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k,n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242100" y="1981800"/>
            <a:ext cx="315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:</a:t>
            </a:r>
          </a:p>
        </p:txBody>
      </p:sp>
      <p:sp>
        <p:nvSpPr>
          <p:cNvPr id="105" name="Shape 105"/>
          <p:cNvSpPr/>
          <p:nvPr/>
        </p:nvSpPr>
        <p:spPr>
          <a:xfrm>
            <a:off x="1029600" y="3583300"/>
            <a:ext cx="3044400" cy="1378200"/>
          </a:xfrm>
          <a:prstGeom prst="wedgeRectCallout">
            <a:avLst>
              <a:gd name="adj1" fmla="val 57633"/>
              <a:gd name="adj2" fmla="val -31944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</a:rPr>
              <a:t>For notational convenience</a:t>
            </a:r>
            <a:r>
              <a:rPr lang="en" sz="1800" dirty="0"/>
              <a:t>, also possible to formulate as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	</a:t>
            </a:r>
            <a:r>
              <a:rPr lang="en" sz="1800" b="1" dirty="0" smtClean="0"/>
              <a:t>h</a:t>
            </a:r>
            <a:r>
              <a:rPr lang="en" sz="1800" dirty="0" smtClean="0"/>
              <a:t> </a:t>
            </a:r>
            <a:r>
              <a:rPr lang="en" sz="1800" dirty="0"/>
              <a:t>= a(W</a:t>
            </a:r>
            <a:r>
              <a:rPr lang="en" sz="1800" baseline="30000" dirty="0"/>
              <a:t>T</a:t>
            </a:r>
            <a:r>
              <a:rPr lang="en" sz="1800" dirty="0"/>
              <a:t>x)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222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Multiple-Layer Perceptron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293775" y="907093"/>
            <a:ext cx="3675878" cy="390533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x</a:t>
            </a:r>
            <a:r>
              <a:rPr lang="en" b="1" baseline="30000" dirty="0"/>
              <a:t>T</a:t>
            </a:r>
            <a:r>
              <a:rPr lang="en" dirty="0"/>
              <a:t> = [ x</a:t>
            </a:r>
            <a:r>
              <a:rPr lang="en" baseline="-25000" dirty="0"/>
              <a:t>1</a:t>
            </a:r>
            <a:r>
              <a:rPr lang="en" dirty="0"/>
              <a:t> x</a:t>
            </a:r>
            <a:r>
              <a:rPr lang="en" baseline="-25000" dirty="0"/>
              <a:t>2</a:t>
            </a:r>
            <a:r>
              <a:rPr lang="en" dirty="0"/>
              <a:t> … x</a:t>
            </a:r>
            <a:r>
              <a:rPr lang="en" baseline="-25000" dirty="0"/>
              <a:t>n </a:t>
            </a:r>
            <a:r>
              <a:rPr lang="en" dirty="0"/>
              <a:t>]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dirty="0"/>
              <a:t>W</a:t>
            </a:r>
            <a:r>
              <a:rPr lang="en" b="1" baseline="-25000" dirty="0"/>
              <a:t>1</a:t>
            </a:r>
            <a:r>
              <a:rPr lang="en" dirty="0" smtClean="0"/>
              <a:t>=[ </a:t>
            </a:r>
            <a:r>
              <a:rPr lang="en" dirty="0"/>
              <a:t>w</a:t>
            </a:r>
            <a:r>
              <a:rPr lang="en" baseline="-25000" dirty="0"/>
              <a:t>1,1,1</a:t>
            </a:r>
            <a:r>
              <a:rPr lang="en" dirty="0"/>
              <a:t> </a:t>
            </a:r>
            <a:r>
              <a:rPr lang="en" dirty="0" smtClean="0"/>
              <a:t>…</a:t>
            </a:r>
            <a:r>
              <a:rPr lang="en" dirty="0"/>
              <a:t>	w</a:t>
            </a:r>
            <a:r>
              <a:rPr lang="en" baseline="-25000" dirty="0"/>
              <a:t>1,k,1</a:t>
            </a:r>
            <a:r>
              <a:rPr lang="en" dirty="0"/>
              <a:t>	]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dirty="0"/>
              <a:t>[ w</a:t>
            </a:r>
            <a:r>
              <a:rPr lang="en" baseline="-25000" dirty="0"/>
              <a:t>1,1,2</a:t>
            </a:r>
            <a:r>
              <a:rPr lang="en" dirty="0"/>
              <a:t> </a:t>
            </a:r>
            <a:r>
              <a:rPr lang="en" dirty="0" smtClean="0"/>
              <a:t>…</a:t>
            </a:r>
            <a:r>
              <a:rPr lang="en" dirty="0"/>
              <a:t>	w</a:t>
            </a:r>
            <a:r>
              <a:rPr lang="en" baseline="-25000" dirty="0"/>
              <a:t>1,k,2</a:t>
            </a:r>
            <a:r>
              <a:rPr lang="en" dirty="0"/>
              <a:t>	]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dirty="0"/>
              <a:t>[ … 	</a:t>
            </a:r>
            <a:r>
              <a:rPr lang="en" dirty="0" smtClean="0"/>
              <a:t>……</a:t>
            </a:r>
            <a:r>
              <a:rPr lang="en" dirty="0"/>
              <a:t>		]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dirty="0"/>
              <a:t>[ w</a:t>
            </a:r>
            <a:r>
              <a:rPr lang="en" baseline="-25000" dirty="0"/>
              <a:t>1,1,n </a:t>
            </a:r>
            <a:r>
              <a:rPr lang="en" dirty="0" smtClean="0"/>
              <a:t>…</a:t>
            </a:r>
            <a:r>
              <a:rPr lang="en" dirty="0"/>
              <a:t>	w</a:t>
            </a:r>
            <a:r>
              <a:rPr lang="en" baseline="-25000" dirty="0"/>
              <a:t>1,k,,n</a:t>
            </a:r>
            <a:r>
              <a:rPr lang="en" dirty="0"/>
              <a:t>	]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/>
              <a:t>h</a:t>
            </a:r>
            <a:r>
              <a:rPr lang="en" b="1" baseline="-25000" dirty="0"/>
              <a:t>1</a:t>
            </a:r>
            <a:r>
              <a:rPr lang="en" dirty="0"/>
              <a:t> = a(</a:t>
            </a:r>
            <a:r>
              <a:rPr lang="en" b="1" dirty="0"/>
              <a:t>x</a:t>
            </a:r>
            <a:r>
              <a:rPr lang="en" b="1" baseline="30000" dirty="0"/>
              <a:t>T</a:t>
            </a:r>
            <a:r>
              <a:rPr lang="en" b="1" dirty="0"/>
              <a:t>W</a:t>
            </a:r>
            <a:r>
              <a:rPr lang="en" b="1" baseline="-25000" dirty="0"/>
              <a:t>1</a:t>
            </a:r>
            <a:r>
              <a:rPr lang="en" dirty="0"/>
              <a:t>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b="1" dirty="0"/>
              <a:t>h</a:t>
            </a:r>
            <a:r>
              <a:rPr lang="en" b="1" baseline="-25000" dirty="0"/>
              <a:t>2</a:t>
            </a:r>
            <a:r>
              <a:rPr lang="en" dirty="0"/>
              <a:t> = a(</a:t>
            </a:r>
            <a:r>
              <a:rPr lang="en" b="1" dirty="0"/>
              <a:t>h</a:t>
            </a:r>
            <a:r>
              <a:rPr lang="en" b="1" baseline="30000" dirty="0"/>
              <a:t>T</a:t>
            </a:r>
            <a:r>
              <a:rPr lang="en" b="1" dirty="0"/>
              <a:t>W</a:t>
            </a:r>
            <a:r>
              <a:rPr lang="en" b="1" baseline="-25000" dirty="0"/>
              <a:t>2</a:t>
            </a:r>
            <a:r>
              <a:rPr lang="en" dirty="0"/>
              <a:t>)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2" name="Shape 112"/>
          <p:cNvSpPr/>
          <p:nvPr/>
        </p:nvSpPr>
        <p:spPr>
          <a:xfrm>
            <a:off x="311700" y="1185350"/>
            <a:ext cx="5163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1</a:t>
            </a:r>
          </a:p>
        </p:txBody>
      </p:sp>
      <p:sp>
        <p:nvSpPr>
          <p:cNvPr id="113" name="Shape 113"/>
          <p:cNvSpPr/>
          <p:nvPr/>
        </p:nvSpPr>
        <p:spPr>
          <a:xfrm>
            <a:off x="2673575" y="1580775"/>
            <a:ext cx="6831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lang="en" baseline="-25000"/>
              <a:t>1,1</a:t>
            </a:r>
          </a:p>
        </p:txBody>
      </p:sp>
      <p:sp>
        <p:nvSpPr>
          <p:cNvPr id="114" name="Shape 114"/>
          <p:cNvSpPr/>
          <p:nvPr/>
        </p:nvSpPr>
        <p:spPr>
          <a:xfrm>
            <a:off x="1756550" y="1580775"/>
            <a:ext cx="6390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</a:t>
            </a:r>
            <a:r>
              <a:rPr lang="en" baseline="-25000"/>
              <a:t>1,1</a:t>
            </a:r>
          </a:p>
        </p:txBody>
      </p:sp>
      <p:sp>
        <p:nvSpPr>
          <p:cNvPr id="115" name="Shape 115"/>
          <p:cNvSpPr/>
          <p:nvPr/>
        </p:nvSpPr>
        <p:spPr>
          <a:xfrm>
            <a:off x="311700" y="1923000"/>
            <a:ext cx="5163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2</a:t>
            </a:r>
          </a:p>
        </p:txBody>
      </p:sp>
      <p:sp>
        <p:nvSpPr>
          <p:cNvPr id="116" name="Shape 116"/>
          <p:cNvSpPr/>
          <p:nvPr/>
        </p:nvSpPr>
        <p:spPr>
          <a:xfrm>
            <a:off x="311700" y="3259050"/>
            <a:ext cx="5163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</a:t>
            </a:r>
            <a:r>
              <a:rPr lang="en" baseline="-25000"/>
              <a:t>n</a:t>
            </a:r>
          </a:p>
        </p:txBody>
      </p:sp>
      <p:cxnSp>
        <p:nvCxnSpPr>
          <p:cNvPr id="117" name="Shape 117"/>
          <p:cNvCxnSpPr>
            <a:stCxn id="112" idx="5"/>
            <a:endCxn id="114" idx="2"/>
          </p:cNvCxnSpPr>
          <p:nvPr/>
        </p:nvCxnSpPr>
        <p:spPr>
          <a:xfrm>
            <a:off x="752390" y="1522333"/>
            <a:ext cx="1004160" cy="25584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8" name="Shape 118"/>
          <p:cNvCxnSpPr>
            <a:stCxn id="115" idx="6"/>
            <a:endCxn id="114" idx="2"/>
          </p:cNvCxnSpPr>
          <p:nvPr/>
        </p:nvCxnSpPr>
        <p:spPr>
          <a:xfrm flipV="1">
            <a:off x="828000" y="1778175"/>
            <a:ext cx="928550" cy="3422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9" name="Shape 119"/>
          <p:cNvCxnSpPr>
            <a:stCxn id="116" idx="7"/>
            <a:endCxn id="114" idx="2"/>
          </p:cNvCxnSpPr>
          <p:nvPr/>
        </p:nvCxnSpPr>
        <p:spPr>
          <a:xfrm flipV="1">
            <a:off x="752390" y="1778175"/>
            <a:ext cx="1004160" cy="15386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0" name="Shape 120"/>
          <p:cNvSpPr txBox="1"/>
          <p:nvPr/>
        </p:nvSpPr>
        <p:spPr>
          <a:xfrm>
            <a:off x="714300" y="2384625"/>
            <a:ext cx="315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:</a:t>
            </a:r>
          </a:p>
        </p:txBody>
      </p:sp>
      <p:cxnSp>
        <p:nvCxnSpPr>
          <p:cNvPr id="121" name="Shape 121"/>
          <p:cNvCxnSpPr>
            <a:stCxn id="114" idx="6"/>
            <a:endCxn id="113" idx="2"/>
          </p:cNvCxnSpPr>
          <p:nvPr/>
        </p:nvCxnSpPr>
        <p:spPr>
          <a:xfrm>
            <a:off x="2395550" y="1778175"/>
            <a:ext cx="27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2" name="Shape 122"/>
          <p:cNvSpPr txBox="1"/>
          <p:nvPr/>
        </p:nvSpPr>
        <p:spPr>
          <a:xfrm>
            <a:off x="1209475" y="1248250"/>
            <a:ext cx="6390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1,1,1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078725" y="1510800"/>
            <a:ext cx="6390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1,1,2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1095903" y="1833625"/>
            <a:ext cx="6831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1,1,n</a:t>
            </a:r>
          </a:p>
        </p:txBody>
      </p:sp>
      <p:sp>
        <p:nvSpPr>
          <p:cNvPr id="125" name="Shape 125"/>
          <p:cNvSpPr/>
          <p:nvPr/>
        </p:nvSpPr>
        <p:spPr>
          <a:xfrm>
            <a:off x="2673575" y="2571375"/>
            <a:ext cx="6390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lang="en" baseline="-25000"/>
              <a:t>1,k</a:t>
            </a:r>
          </a:p>
        </p:txBody>
      </p:sp>
      <p:sp>
        <p:nvSpPr>
          <p:cNvPr id="126" name="Shape 126"/>
          <p:cNvSpPr/>
          <p:nvPr/>
        </p:nvSpPr>
        <p:spPr>
          <a:xfrm>
            <a:off x="1756550" y="2571375"/>
            <a:ext cx="6390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</a:t>
            </a:r>
            <a:r>
              <a:rPr lang="en" baseline="-25000"/>
              <a:t>1,k</a:t>
            </a:r>
          </a:p>
        </p:txBody>
      </p:sp>
      <p:cxnSp>
        <p:nvCxnSpPr>
          <p:cNvPr id="127" name="Shape 127"/>
          <p:cNvCxnSpPr>
            <a:stCxn id="112" idx="4"/>
            <a:endCxn id="126" idx="2"/>
          </p:cNvCxnSpPr>
          <p:nvPr/>
        </p:nvCxnSpPr>
        <p:spPr>
          <a:xfrm>
            <a:off x="569850" y="1580150"/>
            <a:ext cx="1186700" cy="118862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8" name="Shape 128"/>
          <p:cNvCxnSpPr>
            <a:stCxn id="115" idx="5"/>
            <a:endCxn id="126" idx="2"/>
          </p:cNvCxnSpPr>
          <p:nvPr/>
        </p:nvCxnSpPr>
        <p:spPr>
          <a:xfrm>
            <a:off x="752390" y="2259983"/>
            <a:ext cx="1004160" cy="50879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" name="Shape 129"/>
          <p:cNvCxnSpPr>
            <a:stCxn id="116" idx="6"/>
            <a:endCxn id="126" idx="2"/>
          </p:cNvCxnSpPr>
          <p:nvPr/>
        </p:nvCxnSpPr>
        <p:spPr>
          <a:xfrm flipV="1">
            <a:off x="828000" y="2768775"/>
            <a:ext cx="928550" cy="68767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0" name="Shape 130"/>
          <p:cNvCxnSpPr>
            <a:stCxn id="126" idx="6"/>
            <a:endCxn id="125" idx="2"/>
          </p:cNvCxnSpPr>
          <p:nvPr/>
        </p:nvCxnSpPr>
        <p:spPr>
          <a:xfrm>
            <a:off x="2395550" y="2768775"/>
            <a:ext cx="27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1" name="Shape 131"/>
          <p:cNvSpPr txBox="1"/>
          <p:nvPr/>
        </p:nvSpPr>
        <p:spPr>
          <a:xfrm>
            <a:off x="1489750" y="2247188"/>
            <a:ext cx="5478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1,k,1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154925" y="2501400"/>
            <a:ext cx="6390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1,k,2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475550" y="2968075"/>
            <a:ext cx="6390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1,k,n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2242100" y="1981800"/>
            <a:ext cx="3153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:</a:t>
            </a:r>
          </a:p>
        </p:txBody>
      </p:sp>
      <p:sp>
        <p:nvSpPr>
          <p:cNvPr id="135" name="Shape 135"/>
          <p:cNvSpPr/>
          <p:nvPr/>
        </p:nvSpPr>
        <p:spPr>
          <a:xfrm>
            <a:off x="4654775" y="2037975"/>
            <a:ext cx="6390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</a:t>
            </a:r>
            <a:r>
              <a:rPr lang="en" baseline="-25000"/>
              <a:t>2,1</a:t>
            </a:r>
          </a:p>
        </p:txBody>
      </p:sp>
      <p:sp>
        <p:nvSpPr>
          <p:cNvPr id="136" name="Shape 136"/>
          <p:cNvSpPr/>
          <p:nvPr/>
        </p:nvSpPr>
        <p:spPr>
          <a:xfrm>
            <a:off x="3737750" y="2037975"/>
            <a:ext cx="639000" cy="3948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</a:t>
            </a:r>
            <a:r>
              <a:rPr lang="en" baseline="-25000"/>
              <a:t>2,1</a:t>
            </a:r>
          </a:p>
        </p:txBody>
      </p:sp>
      <p:cxnSp>
        <p:nvCxnSpPr>
          <p:cNvPr id="137" name="Shape 137"/>
          <p:cNvCxnSpPr>
            <a:stCxn id="113" idx="6"/>
            <a:endCxn id="136" idx="2"/>
          </p:cNvCxnSpPr>
          <p:nvPr/>
        </p:nvCxnSpPr>
        <p:spPr>
          <a:xfrm>
            <a:off x="3356675" y="1778175"/>
            <a:ext cx="381000" cy="4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8" name="Shape 138"/>
          <p:cNvCxnSpPr>
            <a:stCxn id="125" idx="6"/>
            <a:endCxn id="136" idx="2"/>
          </p:cNvCxnSpPr>
          <p:nvPr/>
        </p:nvCxnSpPr>
        <p:spPr>
          <a:xfrm rot="10800000" flipH="1">
            <a:off x="3312575" y="2235375"/>
            <a:ext cx="425100" cy="53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" name="Shape 139"/>
          <p:cNvCxnSpPr>
            <a:stCxn id="136" idx="6"/>
            <a:endCxn id="135" idx="2"/>
          </p:cNvCxnSpPr>
          <p:nvPr/>
        </p:nvCxnSpPr>
        <p:spPr>
          <a:xfrm>
            <a:off x="4376750" y="2235375"/>
            <a:ext cx="27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0" name="Shape 140"/>
          <p:cNvSpPr txBox="1"/>
          <p:nvPr/>
        </p:nvSpPr>
        <p:spPr>
          <a:xfrm>
            <a:off x="3343075" y="1476850"/>
            <a:ext cx="6390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2,1,1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3304350" y="2663275"/>
            <a:ext cx="6831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2,1,n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181775" y="3765150"/>
            <a:ext cx="4329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1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3363963" y="3765150"/>
            <a:ext cx="432900" cy="39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</a:t>
            </a:r>
            <a:r>
              <a:rPr lang="en" baseline="-25000"/>
              <a:t>2</a:t>
            </a:r>
          </a:p>
        </p:txBody>
      </p:sp>
      <p:cxnSp>
        <p:nvCxnSpPr>
          <p:cNvPr id="144" name="Shape 144"/>
          <p:cNvCxnSpPr>
            <a:stCxn id="142" idx="0"/>
          </p:cNvCxnSpPr>
          <p:nvPr/>
        </p:nvCxnSpPr>
        <p:spPr>
          <a:xfrm rot="10800000" flipH="1">
            <a:off x="1398225" y="3297150"/>
            <a:ext cx="1200" cy="468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5" name="Shape 145"/>
          <p:cNvCxnSpPr/>
          <p:nvPr/>
        </p:nvCxnSpPr>
        <p:spPr>
          <a:xfrm rot="10800000">
            <a:off x="2994050" y="3285275"/>
            <a:ext cx="1200" cy="50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6" name="Shape 146"/>
          <p:cNvCxnSpPr>
            <a:stCxn id="143" idx="0"/>
          </p:cNvCxnSpPr>
          <p:nvPr/>
        </p:nvCxnSpPr>
        <p:spPr>
          <a:xfrm rot="10800000">
            <a:off x="3560013" y="3333750"/>
            <a:ext cx="20400" cy="43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7" name="Shape 147"/>
          <p:cNvCxnSpPr/>
          <p:nvPr/>
        </p:nvCxnSpPr>
        <p:spPr>
          <a:xfrm rot="10800000">
            <a:off x="5007850" y="3285225"/>
            <a:ext cx="12900" cy="527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8" name="Shape 148"/>
          <p:cNvSpPr/>
          <p:nvPr/>
        </p:nvSpPr>
        <p:spPr>
          <a:xfrm>
            <a:off x="458700" y="3991725"/>
            <a:ext cx="369300" cy="3948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x</a:t>
            </a:r>
          </a:p>
        </p:txBody>
      </p:sp>
      <p:sp>
        <p:nvSpPr>
          <p:cNvPr id="149" name="Shape 149"/>
          <p:cNvSpPr/>
          <p:nvPr/>
        </p:nvSpPr>
        <p:spPr>
          <a:xfrm>
            <a:off x="1891400" y="3991725"/>
            <a:ext cx="369300" cy="3948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150" name="Shape 150"/>
          <p:cNvSpPr/>
          <p:nvPr/>
        </p:nvSpPr>
        <p:spPr>
          <a:xfrm>
            <a:off x="2673650" y="3991725"/>
            <a:ext cx="630699" cy="3948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h</a:t>
            </a:r>
            <a:r>
              <a:rPr lang="en" b="1" baseline="-25000" dirty="0"/>
              <a:t>1</a:t>
            </a:r>
          </a:p>
        </p:txBody>
      </p:sp>
      <p:sp>
        <p:nvSpPr>
          <p:cNvPr id="151" name="Shape 151"/>
          <p:cNvSpPr/>
          <p:nvPr/>
        </p:nvSpPr>
        <p:spPr>
          <a:xfrm>
            <a:off x="3872600" y="3991725"/>
            <a:ext cx="369300" cy="3948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152" name="Shape 152"/>
          <p:cNvSpPr/>
          <p:nvPr/>
        </p:nvSpPr>
        <p:spPr>
          <a:xfrm>
            <a:off x="4654850" y="3991725"/>
            <a:ext cx="536600" cy="3948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h</a:t>
            </a:r>
            <a:r>
              <a:rPr lang="en" b="1" baseline="-25000"/>
              <a:t>2</a:t>
            </a:r>
          </a:p>
        </p:txBody>
      </p:sp>
      <p:cxnSp>
        <p:nvCxnSpPr>
          <p:cNvPr id="153" name="Shape 153"/>
          <p:cNvCxnSpPr>
            <a:stCxn id="148" idx="6"/>
            <a:endCxn id="149" idx="2"/>
          </p:cNvCxnSpPr>
          <p:nvPr/>
        </p:nvCxnSpPr>
        <p:spPr>
          <a:xfrm>
            <a:off x="828000" y="4189125"/>
            <a:ext cx="10635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" name="Shape 154"/>
          <p:cNvCxnSpPr>
            <a:stCxn id="149" idx="6"/>
            <a:endCxn id="150" idx="2"/>
          </p:cNvCxnSpPr>
          <p:nvPr/>
        </p:nvCxnSpPr>
        <p:spPr>
          <a:xfrm>
            <a:off x="2260700" y="4189125"/>
            <a:ext cx="41295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" name="Shape 155"/>
          <p:cNvCxnSpPr>
            <a:stCxn id="150" idx="6"/>
            <a:endCxn id="151" idx="2"/>
          </p:cNvCxnSpPr>
          <p:nvPr/>
        </p:nvCxnSpPr>
        <p:spPr>
          <a:xfrm>
            <a:off x="3304349" y="4189125"/>
            <a:ext cx="568251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6" name="Shape 156"/>
          <p:cNvCxnSpPr>
            <a:stCxn id="151" idx="6"/>
            <a:endCxn id="152" idx="2"/>
          </p:cNvCxnSpPr>
          <p:nvPr/>
        </p:nvCxnSpPr>
        <p:spPr>
          <a:xfrm>
            <a:off x="4241900" y="4189125"/>
            <a:ext cx="41295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7" name="Shape 157"/>
          <p:cNvSpPr/>
          <p:nvPr/>
        </p:nvSpPr>
        <p:spPr>
          <a:xfrm>
            <a:off x="1793925" y="4665075"/>
            <a:ext cx="3329100" cy="342300"/>
          </a:xfrm>
          <a:prstGeom prst="wedgeRoundRectCallout">
            <a:avLst>
              <a:gd name="adj1" fmla="val -21658"/>
              <a:gd name="adj2" fmla="val -100299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Compressed Representation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500" y="2413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Recurrent Neural Networks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500" y="3513875"/>
            <a:ext cx="8520600" cy="1055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Modeling time-series data or data with sequential dependencies (eg. text/language).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/>
              <a:t>Feed previous “state of network” as additional input to current network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95" y="1043188"/>
            <a:ext cx="1443906" cy="22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8643" y="876300"/>
            <a:ext cx="4613231" cy="256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2762725" y="1489175"/>
            <a:ext cx="891300" cy="1311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Unroll over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318275"/>
            <a:ext cx="3991500" cy="699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RNN Equations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19625"/>
            <a:ext cx="7104900" cy="253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6500" y="0"/>
            <a:ext cx="3637500" cy="20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1285875" y="1184025"/>
            <a:ext cx="2800800" cy="509400"/>
          </a:xfrm>
          <a:prstGeom prst="wedgeRoundRectCallout">
            <a:avLst>
              <a:gd name="adj1" fmla="val -26817"/>
              <a:gd name="adj2" fmla="val 117452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Hidden to output weights</a:t>
            </a:r>
          </a:p>
        </p:txBody>
      </p:sp>
      <p:sp>
        <p:nvSpPr>
          <p:cNvPr id="175" name="Shape 175"/>
          <p:cNvSpPr/>
          <p:nvPr/>
        </p:nvSpPr>
        <p:spPr>
          <a:xfrm>
            <a:off x="1718400" y="3411650"/>
            <a:ext cx="2584800" cy="509400"/>
          </a:xfrm>
          <a:prstGeom prst="wedgeRoundRectCallout">
            <a:avLst>
              <a:gd name="adj1" fmla="val -28168"/>
              <a:gd name="adj2" fmla="val -94911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Recurrent loop weights</a:t>
            </a:r>
          </a:p>
        </p:txBody>
      </p:sp>
      <p:sp>
        <p:nvSpPr>
          <p:cNvPr id="176" name="Shape 176"/>
          <p:cNvSpPr/>
          <p:nvPr/>
        </p:nvSpPr>
        <p:spPr>
          <a:xfrm>
            <a:off x="4303200" y="2099900"/>
            <a:ext cx="2584800" cy="509400"/>
          </a:xfrm>
          <a:prstGeom prst="wedgeRoundRectCallout">
            <a:avLst>
              <a:gd name="adj1" fmla="val -60835"/>
              <a:gd name="adj2" fmla="val 57627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Regular NN weights</a:t>
            </a:r>
          </a:p>
        </p:txBody>
      </p:sp>
      <p:sp>
        <p:nvSpPr>
          <p:cNvPr id="177" name="Shape 177"/>
          <p:cNvSpPr/>
          <p:nvPr/>
        </p:nvSpPr>
        <p:spPr>
          <a:xfrm>
            <a:off x="5614150" y="3297075"/>
            <a:ext cx="3259500" cy="1591800"/>
          </a:xfrm>
          <a:prstGeom prst="wedgeRoundRectCallout">
            <a:avLst>
              <a:gd name="adj1" fmla="val -65611"/>
              <a:gd name="adj2" fmla="val 19607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What happens when you do gradient descent and back propagation?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RNN to LSTM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50" y="1424750"/>
            <a:ext cx="7317697" cy="273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3437475" y="476675"/>
            <a:ext cx="3730200" cy="796500"/>
          </a:xfrm>
          <a:prstGeom prst="wedgeRoundRectCallout">
            <a:avLst>
              <a:gd name="adj1" fmla="val -55802"/>
              <a:gd name="adj2" fmla="val 181067"/>
              <a:gd name="adj3" fmla="val 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Persisting “memory” this way with backpropagation is problematic! 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11700" y="4456075"/>
            <a:ext cx="7175400" cy="417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Adapted from : http://colah.github.io/posts/2015-08-Understanding-LSTMs/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16425" y="25405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Long Short Term Memory (LSTM)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25" y="1017725"/>
            <a:ext cx="7514748" cy="282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8775" y="4101000"/>
            <a:ext cx="5595225" cy="10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28775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Cell States &amp; Memory Gates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75" y="1143013"/>
            <a:ext cx="8839200" cy="273018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318275" y="2482625"/>
            <a:ext cx="1896900" cy="2253600"/>
          </a:xfrm>
          <a:prstGeom prst="wedgeRectCallout">
            <a:avLst>
              <a:gd name="adj1" fmla="val 83564"/>
              <a:gd name="adj2" fmla="val -57908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75" y="2670438"/>
            <a:ext cx="1380175" cy="168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Macintosh PowerPoint</Application>
  <PresentationFormat>On-screen Show (16:9)</PresentationFormat>
  <Paragraphs>131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Simple Light</vt:lpstr>
      <vt:lpstr>ICS 491 Big Data Analytics  Fall 2017 Deep Learning</vt:lpstr>
      <vt:lpstr>Single Perceptron</vt:lpstr>
      <vt:lpstr>Multiple Perceptron</vt:lpstr>
      <vt:lpstr>Multiple-Layer Perceptron</vt:lpstr>
      <vt:lpstr>Recurrent Neural Networks</vt:lpstr>
      <vt:lpstr>RNN Equations</vt:lpstr>
      <vt:lpstr>RNN to LSTM</vt:lpstr>
      <vt:lpstr>Long Short Term Memory (LSTM)</vt:lpstr>
      <vt:lpstr>Cell States &amp; Memory Gates</vt:lpstr>
      <vt:lpstr>Step 1: Forget Gate Layer</vt:lpstr>
      <vt:lpstr>Step 2: Compute new Cell State</vt:lpstr>
      <vt:lpstr>Step 3: How much of cell state to propagate</vt:lpstr>
      <vt:lpstr>Step 4: Compute output of this time step</vt:lpstr>
      <vt:lpstr>Variant : Peep Hole Connections </vt:lpstr>
      <vt:lpstr>Variant: couple forget &amp; input together</vt:lpstr>
      <vt:lpstr>Variant: Gated Recurrent Units (GRU)</vt:lpstr>
      <vt:lpstr>Unsupervised Learning with Auto-encoders</vt:lpstr>
      <vt:lpstr>Auto-encoder for initializing deep networks</vt:lpstr>
      <vt:lpstr>Parallel Processing for Neural Networks</vt:lpstr>
      <vt:lpstr>Model + Data Parallelism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 491 Big Data Analytics  Fall 2017 Deep Learning</dc:title>
  <cp:lastModifiedBy>Lipyeow Lim</cp:lastModifiedBy>
  <cp:revision>1</cp:revision>
  <dcterms:modified xsi:type="dcterms:W3CDTF">2017-11-19T19:51:53Z</dcterms:modified>
</cp:coreProperties>
</file>