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1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84E237-03FE-4607-90B1-C8ED41784FC9}" type="datetimeFigureOut">
              <a:rPr lang="en-US"/>
              <a:pPr/>
              <a:t>2/25/2010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33B4F8-ECA2-4162-820E-F3D910BB2D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B4F8-ECA2-4162-820E-F3D910BB2D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892B-9FF0-428B-BF2D-1FD596A23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D95E0-830B-442E-B1C5-B8C947C16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0C40-804F-4609-909D-C951D1689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85596-13C1-4CB9-B2C0-B82D4E28D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138BF-7420-43BC-9144-7CF19DFE0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F9EC-B40D-4F24-B519-433C35C77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D72A-C715-4E4C-8E0C-AAF0EF65C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31DCD-F7CC-4C1E-9F1E-5AEAF1A1B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691D-217B-408C-871A-90E0EFA8B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1A71C-6EB5-4A3D-9CBB-D04F654BF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CD56E-E8D4-4C02-84CF-33C1A3673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BF951B5-251F-4B27-B385-4E7980F43C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/>
          <a:lstStyle/>
          <a:p>
            <a:r>
              <a:rPr lang="en-US" sz="3200" dirty="0" smtClean="0"/>
              <a:t>ICS 421 Spring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Indexing (2)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4DFB-2F48-4B87-B35E-334202384CD7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228600" y="2209800"/>
            <a:ext cx="304800" cy="1219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19600" y="2133600"/>
            <a:ext cx="304800" cy="1219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411162"/>
          </a:xfrm>
        </p:spPr>
        <p:txBody>
          <a:bodyPr/>
          <a:lstStyle/>
          <a:p>
            <a:pPr algn="l"/>
            <a:r>
              <a:rPr lang="en-US" dirty="0" smtClean="0"/>
              <a:t>Example : Insert key 20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4* 12* 32* 16*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22098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1* 5* 21* 13*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32766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42672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15* 7* 19*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1295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733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2286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440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733799" y="4343400"/>
            <a:ext cx="38100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" y="83820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</a:t>
            </a:r>
          </a:p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09600" y="22098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7" idx="1"/>
          </p:cNvCxnSpPr>
          <p:nvPr/>
        </p:nvCxnSpPr>
        <p:spPr>
          <a:xfrm rot="5400000" flipH="1" flipV="1">
            <a:off x="914400" y="1524000"/>
            <a:ext cx="9144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9600" y="25146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" y="28194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9600" y="31242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52400" y="2209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2514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281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3124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48" name="Straight Arrow Connector 47"/>
          <p:cNvCxnSpPr>
            <a:endCxn id="8" idx="1"/>
          </p:cNvCxnSpPr>
          <p:nvPr/>
        </p:nvCxnSpPr>
        <p:spPr>
          <a:xfrm flipV="1">
            <a:off x="914400" y="2514600"/>
            <a:ext cx="914400" cy="152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9" idx="1"/>
          </p:cNvCxnSpPr>
          <p:nvPr/>
        </p:nvCxnSpPr>
        <p:spPr>
          <a:xfrm>
            <a:off x="914400" y="2971800"/>
            <a:ext cx="914400" cy="6096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0" idx="1"/>
          </p:cNvCxnSpPr>
          <p:nvPr/>
        </p:nvCxnSpPr>
        <p:spPr>
          <a:xfrm rot="16200000" flipH="1">
            <a:off x="723900" y="3467100"/>
            <a:ext cx="12954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09600" y="19050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33" idx="2"/>
            <a:endCxn id="65" idx="0"/>
          </p:cNvCxnSpPr>
          <p:nvPr/>
        </p:nvCxnSpPr>
        <p:spPr>
          <a:xfrm rot="5400000">
            <a:off x="552075" y="1694456"/>
            <a:ext cx="420469" cy="6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" y="5105400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h(k) = k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04800" y="5562600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h(20) = 20 = 10100</a:t>
            </a:r>
            <a:endParaRPr lang="en-US" sz="2400" dirty="0"/>
          </a:p>
        </p:txBody>
      </p:sp>
      <p:sp>
        <p:nvSpPr>
          <p:cNvPr id="35" name="Rectangular Callout 34"/>
          <p:cNvSpPr/>
          <p:nvPr/>
        </p:nvSpPr>
        <p:spPr>
          <a:xfrm>
            <a:off x="4038600" y="838200"/>
            <a:ext cx="1447800" cy="304800"/>
          </a:xfrm>
          <a:prstGeom prst="wedgeRectCallout">
            <a:avLst>
              <a:gd name="adj1" fmla="val -85160"/>
              <a:gd name="adj2" fmla="val 1328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20*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4191000" y="1295400"/>
            <a:ext cx="1676400" cy="381000"/>
          </a:xfrm>
          <a:prstGeom prst="wedgeRectCallout">
            <a:avLst>
              <a:gd name="adj1" fmla="val -74049"/>
              <a:gd name="adj2" fmla="val 528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Split bucket A!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6019800" y="381000"/>
            <a:ext cx="1981200" cy="381000"/>
          </a:xfrm>
          <a:prstGeom prst="wedgeRectCallout">
            <a:avLst>
              <a:gd name="adj1" fmla="val -71873"/>
              <a:gd name="adj2" fmla="val 17286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Double Directory!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19600" y="4736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800600" y="21336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800600" y="24384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800600" y="27432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800600" y="30480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207054" y="2133600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191000" y="2438400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91000" y="2743200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196914" y="3048000"/>
            <a:ext cx="57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4800600" y="18288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00600" y="3364468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800600" y="3669268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800600" y="3974068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800600" y="4278868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191000" y="3364468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191000" y="3669268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191000" y="3974068"/>
            <a:ext cx="593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196914" y="4278868"/>
            <a:ext cx="57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096000" y="11430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4* 12* 32* 16*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6000" y="21336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1* 5* 21* 13*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096000" y="32004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96000" y="41910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15* 7* 19*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8001000" y="1219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001000" y="2209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001000" y="3364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000999" y="4267200"/>
            <a:ext cx="38100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80" name="Straight Arrow Connector 79"/>
          <p:cNvCxnSpPr>
            <a:endCxn id="72" idx="1"/>
          </p:cNvCxnSpPr>
          <p:nvPr/>
        </p:nvCxnSpPr>
        <p:spPr>
          <a:xfrm rot="5400000" flipH="1" flipV="1">
            <a:off x="5181600" y="1447800"/>
            <a:ext cx="9144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73" idx="1"/>
          </p:cNvCxnSpPr>
          <p:nvPr/>
        </p:nvCxnSpPr>
        <p:spPr>
          <a:xfrm flipV="1">
            <a:off x="5181600" y="2438400"/>
            <a:ext cx="914400" cy="152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4" idx="1"/>
          </p:cNvCxnSpPr>
          <p:nvPr/>
        </p:nvCxnSpPr>
        <p:spPr>
          <a:xfrm>
            <a:off x="5181600" y="2895600"/>
            <a:ext cx="914400" cy="6096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5" idx="1"/>
          </p:cNvCxnSpPr>
          <p:nvPr/>
        </p:nvCxnSpPr>
        <p:spPr>
          <a:xfrm rot="16200000" flipH="1">
            <a:off x="4991100" y="3390900"/>
            <a:ext cx="12954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096000" y="51816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4* </a:t>
            </a:r>
            <a:r>
              <a:rPr lang="en-US" dirty="0" smtClean="0">
                <a:solidFill>
                  <a:schemeClr val="tx1"/>
                </a:solidFill>
              </a:rPr>
              <a:t>12*20*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endCxn id="84" idx="1"/>
          </p:cNvCxnSpPr>
          <p:nvPr/>
        </p:nvCxnSpPr>
        <p:spPr>
          <a:xfrm rot="16200000" flipH="1">
            <a:off x="4648200" y="4038600"/>
            <a:ext cx="19812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8001000" y="525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92" name="Freeform 91"/>
          <p:cNvSpPr/>
          <p:nvPr/>
        </p:nvSpPr>
        <p:spPr>
          <a:xfrm>
            <a:off x="5164667" y="2514600"/>
            <a:ext cx="931333" cy="1363134"/>
          </a:xfrm>
          <a:custGeom>
            <a:avLst/>
            <a:gdLst>
              <a:gd name="connsiteX0" fmla="*/ 0 w 945444"/>
              <a:gd name="connsiteY0" fmla="*/ 1388534 h 1456268"/>
              <a:gd name="connsiteX1" fmla="*/ 524933 w 945444"/>
              <a:gd name="connsiteY1" fmla="*/ 1270001 h 1456268"/>
              <a:gd name="connsiteX2" fmla="*/ 626533 w 945444"/>
              <a:gd name="connsiteY2" fmla="*/ 270934 h 1456268"/>
              <a:gd name="connsiteX3" fmla="*/ 897466 w 945444"/>
              <a:gd name="connsiteY3" fmla="*/ 33867 h 1456268"/>
              <a:gd name="connsiteX4" fmla="*/ 914400 w 945444"/>
              <a:gd name="connsiteY4" fmla="*/ 67734 h 14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444" h="1456268">
                <a:moveTo>
                  <a:pt x="0" y="1388534"/>
                </a:moveTo>
                <a:cubicBezTo>
                  <a:pt x="210255" y="1422401"/>
                  <a:pt x="420511" y="1456268"/>
                  <a:pt x="524933" y="1270001"/>
                </a:cubicBezTo>
                <a:cubicBezTo>
                  <a:pt x="629355" y="1083734"/>
                  <a:pt x="564444" y="476956"/>
                  <a:pt x="626533" y="270934"/>
                </a:cubicBezTo>
                <a:cubicBezTo>
                  <a:pt x="688622" y="64912"/>
                  <a:pt x="849488" y="67734"/>
                  <a:pt x="897466" y="33867"/>
                </a:cubicBezTo>
                <a:cubicBezTo>
                  <a:pt x="945444" y="0"/>
                  <a:pt x="929922" y="33867"/>
                  <a:pt x="914400" y="67734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181600" y="3505200"/>
            <a:ext cx="914400" cy="694268"/>
          </a:xfrm>
          <a:custGeom>
            <a:avLst/>
            <a:gdLst>
              <a:gd name="connsiteX0" fmla="*/ 0 w 945444"/>
              <a:gd name="connsiteY0" fmla="*/ 1388534 h 1456268"/>
              <a:gd name="connsiteX1" fmla="*/ 524933 w 945444"/>
              <a:gd name="connsiteY1" fmla="*/ 1270001 h 1456268"/>
              <a:gd name="connsiteX2" fmla="*/ 626533 w 945444"/>
              <a:gd name="connsiteY2" fmla="*/ 270934 h 1456268"/>
              <a:gd name="connsiteX3" fmla="*/ 897466 w 945444"/>
              <a:gd name="connsiteY3" fmla="*/ 33867 h 1456268"/>
              <a:gd name="connsiteX4" fmla="*/ 914400 w 945444"/>
              <a:gd name="connsiteY4" fmla="*/ 67734 h 14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444" h="1456268">
                <a:moveTo>
                  <a:pt x="0" y="1388534"/>
                </a:moveTo>
                <a:cubicBezTo>
                  <a:pt x="210255" y="1422401"/>
                  <a:pt x="420511" y="1456268"/>
                  <a:pt x="524933" y="1270001"/>
                </a:cubicBezTo>
                <a:cubicBezTo>
                  <a:pt x="629355" y="1083734"/>
                  <a:pt x="564444" y="476956"/>
                  <a:pt x="626533" y="270934"/>
                </a:cubicBezTo>
                <a:cubicBezTo>
                  <a:pt x="688622" y="64912"/>
                  <a:pt x="849488" y="67734"/>
                  <a:pt x="897466" y="33867"/>
                </a:cubicBezTo>
                <a:cubicBezTo>
                  <a:pt x="945444" y="0"/>
                  <a:pt x="929922" y="33867"/>
                  <a:pt x="914400" y="67734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 flipV="1">
            <a:off x="5181600" y="4504268"/>
            <a:ext cx="914400" cy="143932"/>
          </a:xfrm>
          <a:custGeom>
            <a:avLst/>
            <a:gdLst>
              <a:gd name="connsiteX0" fmla="*/ 0 w 945444"/>
              <a:gd name="connsiteY0" fmla="*/ 1388534 h 1456268"/>
              <a:gd name="connsiteX1" fmla="*/ 524933 w 945444"/>
              <a:gd name="connsiteY1" fmla="*/ 1270001 h 1456268"/>
              <a:gd name="connsiteX2" fmla="*/ 626533 w 945444"/>
              <a:gd name="connsiteY2" fmla="*/ 270934 h 1456268"/>
              <a:gd name="connsiteX3" fmla="*/ 897466 w 945444"/>
              <a:gd name="connsiteY3" fmla="*/ 33867 h 1456268"/>
              <a:gd name="connsiteX4" fmla="*/ 914400 w 945444"/>
              <a:gd name="connsiteY4" fmla="*/ 67734 h 14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444" h="1456268">
                <a:moveTo>
                  <a:pt x="0" y="1388534"/>
                </a:moveTo>
                <a:cubicBezTo>
                  <a:pt x="210255" y="1422401"/>
                  <a:pt x="420511" y="1456268"/>
                  <a:pt x="524933" y="1270001"/>
                </a:cubicBezTo>
                <a:cubicBezTo>
                  <a:pt x="629355" y="1083734"/>
                  <a:pt x="564444" y="476956"/>
                  <a:pt x="626533" y="270934"/>
                </a:cubicBezTo>
                <a:cubicBezTo>
                  <a:pt x="688622" y="64912"/>
                  <a:pt x="849488" y="67734"/>
                  <a:pt x="897466" y="33867"/>
                </a:cubicBezTo>
                <a:cubicBezTo>
                  <a:pt x="945444" y="0"/>
                  <a:pt x="929922" y="33867"/>
                  <a:pt x="914400" y="67734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620000" y="8382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620000" y="18288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620000" y="28956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620000" y="38862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620000" y="48768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228365" y="304800"/>
            <a:ext cx="915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</a:t>
            </a:r>
          </a:p>
          <a:p>
            <a:r>
              <a:rPr lang="en-US" dirty="0" smtClean="0"/>
              <a:t>depth</a:t>
            </a:r>
            <a:endParaRPr lang="en-US" dirty="0"/>
          </a:p>
        </p:txBody>
      </p:sp>
      <p:cxnSp>
        <p:nvCxnSpPr>
          <p:cNvPr id="101" name="Straight Arrow Connector 100"/>
          <p:cNvCxnSpPr>
            <a:stCxn id="100" idx="1"/>
            <a:endCxn id="95" idx="3"/>
          </p:cNvCxnSpPr>
          <p:nvPr/>
        </p:nvCxnSpPr>
        <p:spPr>
          <a:xfrm rot="10800000" flipV="1">
            <a:off x="7924801" y="627966"/>
            <a:ext cx="303565" cy="3626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248400" y="1447800"/>
            <a:ext cx="6858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 animBg="1"/>
      <p:bldP spid="37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4" grpId="0" animBg="1"/>
      <p:bldP spid="89" grpId="0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Points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 = binary 10100.  Last </a:t>
            </a:r>
            <a:r>
              <a:rPr lang="en-US" b="1" dirty="0" smtClean="0"/>
              <a:t>2</a:t>
            </a:r>
            <a:r>
              <a:rPr lang="en-US" dirty="0" smtClean="0"/>
              <a:t> bits (00) tell us </a:t>
            </a:r>
            <a:r>
              <a:rPr lang="en-US" i="1" dirty="0" smtClean="0"/>
              <a:t>r </a:t>
            </a:r>
            <a:r>
              <a:rPr lang="en-US" dirty="0" smtClean="0"/>
              <a:t>belongs in A or A2.  Last </a:t>
            </a:r>
            <a:r>
              <a:rPr lang="en-US" b="1" u="sng" dirty="0" smtClean="0"/>
              <a:t>3</a:t>
            </a:r>
            <a:r>
              <a:rPr lang="en-US" dirty="0" smtClean="0"/>
              <a:t> bits needed to tell which.</a:t>
            </a:r>
          </a:p>
          <a:p>
            <a:pPr lvl="1">
              <a:buSzPct val="75000"/>
            </a:pPr>
            <a:r>
              <a:rPr lang="en-US" i="1" dirty="0" smtClean="0">
                <a:solidFill>
                  <a:schemeClr val="accent2"/>
                </a:solidFill>
              </a:rPr>
              <a:t>Global depth </a:t>
            </a:r>
            <a:r>
              <a:rPr lang="en-US" i="1" u="sng" dirty="0" smtClean="0">
                <a:solidFill>
                  <a:schemeClr val="accent2"/>
                </a:solidFill>
              </a:rPr>
              <a:t>of directory</a:t>
            </a:r>
            <a:r>
              <a:rPr lang="en-US" dirty="0" smtClean="0">
                <a:solidFill>
                  <a:schemeClr val="accent2"/>
                </a:solidFill>
              </a:rPr>
              <a:t>:  </a:t>
            </a:r>
            <a:r>
              <a:rPr lang="en-US" dirty="0" smtClean="0"/>
              <a:t>Max # of  bits needed to tell which bucket an entry belongs to.</a:t>
            </a:r>
          </a:p>
          <a:p>
            <a:pPr lvl="1">
              <a:buSzPct val="75000"/>
            </a:pPr>
            <a:r>
              <a:rPr lang="en-US" i="1" dirty="0" smtClean="0">
                <a:solidFill>
                  <a:schemeClr val="accent2"/>
                </a:solidFill>
              </a:rPr>
              <a:t>Local depth </a:t>
            </a:r>
            <a:r>
              <a:rPr lang="en-US" i="1" u="sng" dirty="0" smtClean="0">
                <a:solidFill>
                  <a:schemeClr val="accent2"/>
                </a:solidFill>
              </a:rPr>
              <a:t>of a bucket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# of bits used to determine if an entry belongs to this bucket.</a:t>
            </a:r>
          </a:p>
          <a:p>
            <a:r>
              <a:rPr lang="en-US" dirty="0" smtClean="0"/>
              <a:t>When does bucket split cause directory doubling?</a:t>
            </a:r>
          </a:p>
          <a:p>
            <a:pPr lvl="1">
              <a:buSzPct val="75000"/>
            </a:pPr>
            <a:r>
              <a:rPr lang="en-US" dirty="0" smtClean="0"/>
              <a:t>Before insert, </a:t>
            </a:r>
            <a:r>
              <a:rPr lang="en-US" i="1" dirty="0" smtClean="0"/>
              <a:t>local depth </a:t>
            </a:r>
            <a:r>
              <a:rPr lang="en-US" dirty="0" smtClean="0"/>
              <a:t>of bucket = </a:t>
            </a:r>
            <a:r>
              <a:rPr lang="en-US" i="1" dirty="0" smtClean="0"/>
              <a:t>global depth</a:t>
            </a:r>
            <a:r>
              <a:rPr lang="en-US" dirty="0" smtClean="0"/>
              <a:t>.  Insert causes </a:t>
            </a:r>
            <a:r>
              <a:rPr lang="en-US" i="1" dirty="0" smtClean="0"/>
              <a:t>local depth </a:t>
            </a:r>
            <a:r>
              <a:rPr lang="en-US" dirty="0" smtClean="0"/>
              <a:t>to become &gt; </a:t>
            </a:r>
            <a:r>
              <a:rPr lang="en-US" i="1" dirty="0" smtClean="0"/>
              <a:t>global depth</a:t>
            </a:r>
            <a:r>
              <a:rPr lang="en-US" dirty="0" smtClean="0"/>
              <a:t>; directory is doubled by </a:t>
            </a:r>
            <a:r>
              <a:rPr lang="en-US" i="1" dirty="0" smtClean="0">
                <a:solidFill>
                  <a:schemeClr val="accent2"/>
                </a:solidFill>
              </a:rPr>
              <a:t>copying it over </a:t>
            </a:r>
            <a:r>
              <a:rPr lang="en-US" dirty="0" smtClean="0"/>
              <a:t>and `fixing’ pointer to split image page.  (Use of least significant bits enables efficient doubling via copying of directory!)</a:t>
            </a:r>
          </a:p>
          <a:p>
            <a:pPr>
              <a:buSzPct val="75000"/>
            </a:pPr>
            <a:r>
              <a:rPr lang="en-US" dirty="0" smtClean="0"/>
              <a:t>If directory fits in memory, equality search answered with one disk access; else two.</a:t>
            </a:r>
          </a:p>
          <a:p>
            <a:pPr>
              <a:buSzPct val="75000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Linear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another dynamic hashing scheme, an alternative to Extendible Hashing.</a:t>
            </a:r>
          </a:p>
          <a:p>
            <a:r>
              <a:rPr lang="en-US" dirty="0" smtClean="0"/>
              <a:t>LH handles the problem of long overflow chains without using a directory, and handles duplicates.</a:t>
            </a:r>
          </a:p>
          <a:p>
            <a:r>
              <a:rPr lang="en-US" dirty="0" smtClean="0"/>
              <a:t> </a:t>
            </a:r>
            <a:r>
              <a:rPr lang="en-US" i="1" u="sng" dirty="0" smtClean="0"/>
              <a:t>Idea</a:t>
            </a:r>
            <a:r>
              <a:rPr lang="en-US" dirty="0" smtClean="0"/>
              <a:t>:  Use a family of hash functions </a:t>
            </a:r>
            <a:r>
              <a:rPr lang="en-US" b="1" dirty="0" smtClean="0"/>
              <a:t>h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b="1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b="1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, ...</a:t>
            </a:r>
          </a:p>
          <a:p>
            <a:pPr lvl="1">
              <a:buSzPct val="75000"/>
            </a:pP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key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b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key</a:t>
            </a:r>
            <a:r>
              <a:rPr lang="en-US" dirty="0" smtClean="0">
                <a:solidFill>
                  <a:schemeClr val="accent2"/>
                </a:solidFill>
              </a:rPr>
              <a:t>) mod(2</a:t>
            </a:r>
            <a:r>
              <a:rPr lang="en-US" baseline="30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N)</a:t>
            </a:r>
            <a:r>
              <a:rPr lang="en-US" dirty="0" smtClean="0"/>
              <a:t>;  N = initial # buckets</a:t>
            </a:r>
          </a:p>
          <a:p>
            <a:pPr lvl="1">
              <a:buSzPct val="75000"/>
            </a:pPr>
            <a:r>
              <a:rPr lang="en-US" b="1" dirty="0" smtClean="0"/>
              <a:t>h </a:t>
            </a:r>
            <a:r>
              <a:rPr lang="en-US" dirty="0" smtClean="0"/>
              <a:t>is some hash function (range is </a:t>
            </a:r>
            <a:r>
              <a:rPr lang="en-US" i="1" dirty="0" smtClean="0"/>
              <a:t>not</a:t>
            </a:r>
            <a:r>
              <a:rPr lang="en-US" dirty="0" smtClean="0"/>
              <a:t> 0 to N-1)</a:t>
            </a:r>
          </a:p>
          <a:p>
            <a:pPr lvl="1">
              <a:buSzPct val="75000"/>
            </a:pPr>
            <a:r>
              <a:rPr lang="en-US" dirty="0" smtClean="0"/>
              <a:t>If N = 2</a:t>
            </a:r>
            <a:r>
              <a:rPr lang="en-US" i="1" baseline="30000" dirty="0" smtClean="0"/>
              <a:t>d0</a:t>
            </a:r>
            <a:r>
              <a:rPr lang="en-US" dirty="0" smtClean="0"/>
              <a:t>, for some </a:t>
            </a:r>
            <a:r>
              <a:rPr lang="en-US" i="1" dirty="0" smtClean="0"/>
              <a:t>d0</a:t>
            </a:r>
            <a:r>
              <a:rPr lang="en-US" dirty="0" smtClean="0"/>
              <a:t>, </a:t>
            </a:r>
            <a:r>
              <a:rPr lang="en-US" b="1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consists of applying </a:t>
            </a:r>
            <a:r>
              <a:rPr lang="en-US" b="1" dirty="0" smtClean="0"/>
              <a:t>h </a:t>
            </a:r>
            <a:r>
              <a:rPr lang="en-US" dirty="0" smtClean="0"/>
              <a:t>and looking at the last </a:t>
            </a:r>
            <a:r>
              <a:rPr lang="en-US" i="1" dirty="0" err="1" smtClean="0"/>
              <a:t>di</a:t>
            </a:r>
            <a:r>
              <a:rPr lang="en-US" dirty="0" smtClean="0"/>
              <a:t> bits, where </a:t>
            </a:r>
            <a:r>
              <a:rPr lang="en-US" i="1" dirty="0" err="1" smtClean="0"/>
              <a:t>di</a:t>
            </a:r>
            <a:r>
              <a:rPr lang="en-US" dirty="0" smtClean="0"/>
              <a:t> = </a:t>
            </a:r>
            <a:r>
              <a:rPr lang="en-US" i="1" dirty="0" smtClean="0"/>
              <a:t>d0</a:t>
            </a:r>
            <a:r>
              <a:rPr lang="en-US" dirty="0" smtClean="0"/>
              <a:t> +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>
              <a:buSzPct val="75000"/>
            </a:pPr>
            <a:r>
              <a:rPr lang="en-US" b="1" dirty="0" smtClean="0"/>
              <a:t>h</a:t>
            </a:r>
            <a:r>
              <a:rPr lang="en-US" baseline="-25000" dirty="0" smtClean="0"/>
              <a:t>i+1 </a:t>
            </a:r>
            <a:r>
              <a:rPr lang="en-US" dirty="0" smtClean="0"/>
              <a:t>doubles the range of </a:t>
            </a:r>
            <a:r>
              <a:rPr lang="en-US" b="1" dirty="0" smtClean="0"/>
              <a:t>h</a:t>
            </a:r>
            <a:r>
              <a:rPr lang="en-US" baseline="-25000" dirty="0" smtClean="0"/>
              <a:t>i </a:t>
            </a:r>
            <a:r>
              <a:rPr lang="en-US" dirty="0" smtClean="0"/>
              <a:t>(similar to directory doubling)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Example: Linear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914400"/>
            <a:ext cx="3200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Insert</a:t>
            </a:r>
            <a:r>
              <a:rPr lang="en-US" dirty="0" smtClean="0">
                <a:solidFill>
                  <a:schemeClr val="accent2"/>
                </a:solidFill>
              </a:rPr>
              <a:t>:  </a:t>
            </a:r>
            <a:r>
              <a:rPr lang="en-US" dirty="0" smtClean="0"/>
              <a:t>Find bucket by applying </a:t>
            </a:r>
            <a:r>
              <a:rPr lang="en-US" b="1" dirty="0" err="1" smtClean="0"/>
              <a:t>h</a:t>
            </a:r>
            <a:r>
              <a:rPr lang="en-US" i="1" baseline="-25000" dirty="0" err="1" smtClean="0"/>
              <a:t>Level</a:t>
            </a:r>
            <a:r>
              <a:rPr lang="en-US" dirty="0" smtClean="0"/>
              <a:t> / </a:t>
            </a:r>
            <a:r>
              <a:rPr lang="en-US" b="1" dirty="0" smtClean="0"/>
              <a:t>h</a:t>
            </a:r>
            <a:r>
              <a:rPr lang="en-US" i="1" baseline="-25000" dirty="0" smtClean="0"/>
              <a:t>Level+1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</a:p>
          <a:p>
            <a:pPr lvl="1">
              <a:buSzPct val="75000"/>
            </a:pPr>
            <a:r>
              <a:rPr lang="en-US" dirty="0" smtClean="0"/>
              <a:t>If bucket to insert into is full:</a:t>
            </a:r>
          </a:p>
          <a:p>
            <a:pPr lvl="1"/>
            <a:r>
              <a:rPr lang="en-US" dirty="0" smtClean="0"/>
              <a:t>Add overflow page and insert data entry.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Maybe</a:t>
            </a:r>
            <a:r>
              <a:rPr lang="en-US" dirty="0" smtClean="0"/>
              <a:t>) Split </a:t>
            </a:r>
            <a:r>
              <a:rPr lang="en-US" i="1" dirty="0" smtClean="0"/>
              <a:t>Next </a:t>
            </a:r>
            <a:r>
              <a:rPr lang="en-US" dirty="0" smtClean="0"/>
              <a:t>bucket and increment </a:t>
            </a:r>
            <a:r>
              <a:rPr lang="en-US" i="1" dirty="0" smtClean="0"/>
              <a:t>Next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buckets are split round-robin, long overflow chains don’t develop!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19050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32* 44* 36*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25146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9* 25* 5*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31242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14* 18* 10* 30*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7338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31* 35* 7* 11*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1371600"/>
            <a:ext cx="2273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(k) = k mod 4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66800" y="914400"/>
            <a:ext cx="2273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(k) = k mod 8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40054" y="1981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40054" y="2602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00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54" y="3821668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152400" y="1905000"/>
            <a:ext cx="838200" cy="5334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next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19812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26024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32004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90600" y="3821668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rot="10800000" flipV="1">
            <a:off x="990601" y="1145232"/>
            <a:ext cx="0" cy="5026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90499" y="2857499"/>
            <a:ext cx="2819402" cy="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0" y="44312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90600" y="4964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5410200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90600" y="5943600"/>
            <a:ext cx="5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32" name="Rectangular Callout 31"/>
          <p:cNvSpPr/>
          <p:nvPr/>
        </p:nvSpPr>
        <p:spPr>
          <a:xfrm>
            <a:off x="4191000" y="3200400"/>
            <a:ext cx="1447800" cy="304800"/>
          </a:xfrm>
          <a:prstGeom prst="wedgeRectCallout">
            <a:avLst>
              <a:gd name="adj1" fmla="val -80482"/>
              <a:gd name="adj2" fmla="val 15509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Insert 43*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4114800" y="1295400"/>
            <a:ext cx="1828800" cy="990600"/>
          </a:xfrm>
          <a:prstGeom prst="wedgeRectCallout">
            <a:avLst>
              <a:gd name="adj1" fmla="val -74049"/>
              <a:gd name="adj2" fmla="val 5287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Split bucket pointed by next!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81200" y="4343400"/>
            <a:ext cx="1828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44* 36*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152400" y="2514600"/>
            <a:ext cx="838200" cy="5334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next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743200" y="2209800"/>
            <a:ext cx="6858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91000" y="37338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43*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>
            <a:stCxn id="10" idx="3"/>
            <a:endCxn id="40" idx="1"/>
          </p:cNvCxnSpPr>
          <p:nvPr/>
        </p:nvCxnSpPr>
        <p:spPr>
          <a:xfrm>
            <a:off x="3810000" y="4038600"/>
            <a:ext cx="3810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81200" y="5334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Buckets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191000" y="4495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OverflowBuckets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2" grpId="0" animBg="1"/>
      <p:bldP spid="33" grpId="0" animBg="1"/>
      <p:bldP spid="34" grpId="0" animBg="1"/>
      <p:bldP spid="36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Hash-based indexes: best for equality searches, cannot support range searches.</a:t>
            </a:r>
          </a:p>
          <a:p>
            <a:r>
              <a:rPr lang="en-US" dirty="0" smtClean="0"/>
              <a:t>Static Hashing can lead to long overflow chains.</a:t>
            </a:r>
          </a:p>
          <a:p>
            <a:r>
              <a:rPr lang="en-US" dirty="0" smtClean="0"/>
              <a:t>Extendible Hashing avoids overflow pages by splitting a full bucket when a new data entry is to be added to it. 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Duplicates may require overflow pages.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Directory to keep track of buckets, doubles periodically.</a:t>
            </a:r>
          </a:p>
          <a:p>
            <a:pPr lvl="1">
              <a:buSzPct val="75000"/>
            </a:pPr>
            <a:r>
              <a:rPr lang="en-US" dirty="0" smtClean="0"/>
              <a:t>Can get large with skewed data; additional I/O if this does not fit in main memory.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Linear Hashing avoids directory by splitting buckets round-robin, and using overflow pages. </a:t>
            </a:r>
          </a:p>
          <a:p>
            <a:pPr lvl="1">
              <a:buSzPct val="75000"/>
            </a:pPr>
            <a:r>
              <a:rPr lang="en-US" dirty="0" smtClean="0"/>
              <a:t>Overflow pages not likely to be long.</a:t>
            </a:r>
          </a:p>
          <a:p>
            <a:pPr lvl="1">
              <a:buSzPct val="75000"/>
            </a:pPr>
            <a:r>
              <a:rPr lang="en-US" dirty="0" smtClean="0"/>
              <a:t>Duplicates handled easily.</a:t>
            </a:r>
          </a:p>
          <a:p>
            <a:pPr lvl="1">
              <a:buSzPct val="75000"/>
            </a:pPr>
            <a:r>
              <a:rPr lang="en-US" dirty="0" smtClean="0"/>
              <a:t>Space utilization could be lower than Extendible Hashing, since splits not concentrated on `dense’ data areas.</a:t>
            </a:r>
          </a:p>
          <a:p>
            <a:pPr lvl="2"/>
            <a:r>
              <a:rPr lang="en-US" dirty="0" smtClean="0"/>
              <a:t>Can tune criterion for triggering splits to trade-off slightly longer chains for better space utilization.</a:t>
            </a:r>
          </a:p>
          <a:p>
            <a:r>
              <a:rPr lang="en-US" dirty="0" smtClean="0"/>
              <a:t>For hash-based indexes, a </a:t>
            </a:r>
            <a:r>
              <a:rPr lang="en-US" i="1" dirty="0" smtClean="0"/>
              <a:t>skewed</a:t>
            </a:r>
            <a:r>
              <a:rPr lang="en-US" dirty="0" smtClean="0"/>
              <a:t> data distribution is one in which the </a:t>
            </a:r>
            <a:r>
              <a:rPr lang="en-US" i="1" dirty="0" smtClean="0"/>
              <a:t>hash values </a:t>
            </a:r>
            <a:r>
              <a:rPr lang="en-US" dirty="0" smtClean="0"/>
              <a:t>of data entries are not uniformly distributed!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Hash Indexes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As for any index, 3 alternatives for data entries </a:t>
            </a:r>
            <a:r>
              <a:rPr lang="en-US" b="1" dirty="0" smtClean="0"/>
              <a:t>k*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Data record with key value</a:t>
            </a:r>
            <a:r>
              <a:rPr lang="en-US" b="1" dirty="0" smtClean="0"/>
              <a:t> k</a:t>
            </a:r>
          </a:p>
          <a:p>
            <a:pPr lvl="1"/>
            <a:r>
              <a:rPr lang="en-US" dirty="0" smtClean="0"/>
              <a:t> &lt;</a:t>
            </a:r>
            <a:r>
              <a:rPr lang="en-US" b="1" dirty="0" smtClean="0"/>
              <a:t>k</a:t>
            </a:r>
            <a:r>
              <a:rPr lang="en-US" dirty="0" smtClean="0"/>
              <a:t>, rid of data record with search key value</a:t>
            </a:r>
            <a:r>
              <a:rPr lang="en-US" b="1" dirty="0" smtClean="0"/>
              <a:t> k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 &lt;</a:t>
            </a:r>
            <a:r>
              <a:rPr lang="en-US" b="1" dirty="0" smtClean="0"/>
              <a:t>k</a:t>
            </a:r>
            <a:r>
              <a:rPr lang="en-US" dirty="0" smtClean="0"/>
              <a:t>, list of rids of data records with search key </a:t>
            </a:r>
            <a:r>
              <a:rPr lang="en-US" b="1" dirty="0" smtClean="0"/>
              <a:t>k</a:t>
            </a:r>
            <a:r>
              <a:rPr lang="en-US" dirty="0" smtClean="0"/>
              <a:t>&gt;</a:t>
            </a:r>
          </a:p>
          <a:p>
            <a:pPr lvl="1">
              <a:buSzPct val="75000"/>
            </a:pPr>
            <a:r>
              <a:rPr lang="en-US" dirty="0" smtClean="0"/>
              <a:t>Choice orthogonal to the </a:t>
            </a:r>
            <a:r>
              <a:rPr lang="en-US" i="1" dirty="0" smtClean="0"/>
              <a:t>indexing technique</a:t>
            </a:r>
            <a:endParaRPr lang="en-US" dirty="0" smtClean="0"/>
          </a:p>
          <a:p>
            <a:r>
              <a:rPr lang="en-US" i="1" u="sng" dirty="0" smtClean="0">
                <a:solidFill>
                  <a:schemeClr val="accent2"/>
                </a:solidFill>
              </a:rPr>
              <a:t>Hash-based</a:t>
            </a:r>
            <a:r>
              <a:rPr lang="en-US" dirty="0" smtClean="0"/>
              <a:t> indexes are best for </a:t>
            </a:r>
            <a:r>
              <a:rPr lang="en-US" i="1" dirty="0" smtClean="0">
                <a:solidFill>
                  <a:schemeClr val="accent2"/>
                </a:solidFill>
              </a:rPr>
              <a:t>equality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selections</a:t>
            </a:r>
            <a:r>
              <a:rPr lang="en-US" dirty="0" smtClean="0"/>
              <a:t>. </a:t>
            </a:r>
            <a:r>
              <a:rPr lang="en-US" b="1" i="1" dirty="0" smtClean="0"/>
              <a:t>Cannot</a:t>
            </a:r>
            <a:r>
              <a:rPr lang="en-US" dirty="0" smtClean="0"/>
              <a:t> support range searches.</a:t>
            </a:r>
          </a:p>
          <a:p>
            <a:r>
              <a:rPr lang="en-US" dirty="0" smtClean="0"/>
              <a:t>Static and dynamic hashing techniques exist; trade-offs similar to ISAM vs. B+ trees.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A45B-C466-4210-93D7-2D371B090AF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The Hashing Idea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if we want to use an array of 7 slots ?</a:t>
            </a:r>
          </a:p>
          <a:p>
            <a:r>
              <a:rPr lang="en-US" dirty="0" smtClean="0"/>
              <a:t>Essential idea: get an array index/address directly from the key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1143000"/>
          <a:ext cx="24384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</a:t>
                      </a:r>
                      <a:r>
                        <a:rPr lang="en-US" baseline="0" dirty="0" smtClean="0"/>
                        <a:t> 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3800" y="20574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String </a:t>
            </a:r>
            <a:r>
              <a:rPr lang="en-US" dirty="0" err="1" smtClean="0"/>
              <a:t>DOWstring</a:t>
            </a:r>
            <a:r>
              <a:rPr lang="en-US" dirty="0" smtClean="0"/>
              <a:t>[8] = { 	“invalid”, </a:t>
            </a:r>
          </a:p>
          <a:p>
            <a:r>
              <a:rPr lang="en-US" dirty="0" smtClean="0"/>
              <a:t>			“Monday”, </a:t>
            </a:r>
          </a:p>
          <a:p>
            <a:r>
              <a:rPr lang="en-US" dirty="0" smtClean="0"/>
              <a:t>			“Tuesday”,</a:t>
            </a:r>
          </a:p>
          <a:p>
            <a:r>
              <a:rPr lang="en-US" dirty="0" smtClean="0"/>
              <a:t>			“Wednesday”,</a:t>
            </a:r>
          </a:p>
          <a:p>
            <a:r>
              <a:rPr lang="en-US" dirty="0" smtClean="0"/>
              <a:t>			“Thursday”,</a:t>
            </a:r>
          </a:p>
          <a:p>
            <a:r>
              <a:rPr lang="en-US" dirty="0" smtClean="0"/>
              <a:t>			“Friday”, </a:t>
            </a:r>
          </a:p>
          <a:p>
            <a:r>
              <a:rPr lang="en-US" dirty="0" smtClean="0"/>
              <a:t>			“Saturday”, </a:t>
            </a:r>
          </a:p>
          <a:p>
            <a:r>
              <a:rPr lang="en-US" dirty="0" smtClean="0"/>
              <a:t>			“Sunday” };</a:t>
            </a:r>
          </a:p>
          <a:p>
            <a:endParaRPr lang="en-US" dirty="0" smtClean="0"/>
          </a:p>
          <a:p>
            <a:r>
              <a:rPr lang="en-US" dirty="0" smtClean="0"/>
              <a:t>Print ( “Day 4 of the week is “ + </a:t>
            </a:r>
            <a:r>
              <a:rPr lang="en-US" dirty="0" err="1" smtClean="0"/>
              <a:t>DOWstring</a:t>
            </a:r>
            <a:r>
              <a:rPr lang="en-US" dirty="0" smtClean="0"/>
              <a:t>[4] );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733800" y="1143000"/>
            <a:ext cx="5105400" cy="762000"/>
          </a:xfrm>
          <a:prstGeom prst="wedgeRectCallout">
            <a:avLst>
              <a:gd name="adj1" fmla="val -56925"/>
              <a:gd name="adj2" fmla="val 2068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How do we get the day of the week (DOW) string from the DOW number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62000" y="609600"/>
            <a:ext cx="609600" cy="381000"/>
          </a:xfrm>
          <a:prstGeom prst="wedgeRectCallout">
            <a:avLst>
              <a:gd name="adj1" fmla="val 14886"/>
              <a:gd name="adj2" fmla="val 8977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key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447800" y="609600"/>
            <a:ext cx="609600" cy="381000"/>
          </a:xfrm>
          <a:prstGeom prst="wedgeRectCallout">
            <a:avLst>
              <a:gd name="adj1" fmla="val 51503"/>
              <a:gd name="adj2" fmla="val 9583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The Hashing Idea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 we do if two strings map to the same hash value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1143000"/>
          <a:ext cx="24384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</a:t>
                      </a:r>
                      <a:r>
                        <a:rPr lang="en-US" baseline="0" dirty="0" smtClean="0"/>
                        <a:t> String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3800" y="2057400"/>
            <a:ext cx="502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hashfn</a:t>
            </a:r>
            <a:r>
              <a:rPr lang="en-US" dirty="0" smtClean="0"/>
              <a:t>(string day)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sum += day[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</a:p>
          <a:p>
            <a:r>
              <a:rPr lang="en-US" dirty="0" smtClean="0"/>
              <a:t>    return sum % 7;       }</a:t>
            </a:r>
          </a:p>
          <a:p>
            <a:endParaRPr lang="en-US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DOWnum</a:t>
            </a:r>
            <a:r>
              <a:rPr lang="en-US" dirty="0" smtClean="0"/>
              <a:t>[7];</a:t>
            </a:r>
          </a:p>
          <a:p>
            <a:endParaRPr lang="en-US" dirty="0" smtClean="0"/>
          </a:p>
          <a:p>
            <a:r>
              <a:rPr lang="en-US" dirty="0" err="1" smtClean="0"/>
              <a:t>DOWnum</a:t>
            </a:r>
            <a:r>
              <a:rPr lang="en-US" dirty="0" smtClean="0"/>
              <a:t>[</a:t>
            </a:r>
            <a:r>
              <a:rPr lang="en-US" b="1" dirty="0" err="1" smtClean="0"/>
              <a:t>hashfn</a:t>
            </a:r>
            <a:r>
              <a:rPr lang="en-US" dirty="0" smtClean="0"/>
              <a:t>(“Monday”)] = 1;</a:t>
            </a:r>
          </a:p>
          <a:p>
            <a:r>
              <a:rPr lang="en-US" dirty="0" err="1" smtClean="0"/>
              <a:t>DOWnum</a:t>
            </a:r>
            <a:r>
              <a:rPr lang="en-US" dirty="0" smtClean="0"/>
              <a:t>[</a:t>
            </a:r>
            <a:r>
              <a:rPr lang="en-US" b="1" dirty="0" err="1" smtClean="0"/>
              <a:t>hashfn</a:t>
            </a:r>
            <a:r>
              <a:rPr lang="en-US" dirty="0" smtClean="0"/>
              <a:t>(“Tuesday”)] = 2;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Print ( “Monday is day “ + </a:t>
            </a:r>
            <a:r>
              <a:rPr lang="en-US" dirty="0" err="1" smtClean="0"/>
              <a:t>DOWnum</a:t>
            </a:r>
            <a:r>
              <a:rPr lang="en-US" dirty="0" smtClean="0"/>
              <a:t>[</a:t>
            </a:r>
            <a:r>
              <a:rPr lang="en-US" dirty="0" err="1" smtClean="0"/>
              <a:t>hashfn</a:t>
            </a:r>
            <a:r>
              <a:rPr lang="en-US" dirty="0" smtClean="0"/>
              <a:t>(“Monday”)] + “ of the week );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733800" y="1143000"/>
            <a:ext cx="5105400" cy="762000"/>
          </a:xfrm>
          <a:prstGeom prst="wedgeRectCallout">
            <a:avLst>
              <a:gd name="adj1" fmla="val -56925"/>
              <a:gd name="adj2" fmla="val 20682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How do we get the numeric day of the week (DOW) from the DOW string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62000" y="609600"/>
            <a:ext cx="609600" cy="381000"/>
          </a:xfrm>
          <a:prstGeom prst="wedgeRectCallout">
            <a:avLst>
              <a:gd name="adj1" fmla="val 14886"/>
              <a:gd name="adj2" fmla="val 8977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447800" y="609600"/>
            <a:ext cx="609600" cy="381000"/>
          </a:xfrm>
          <a:prstGeom prst="wedgeRectCallout">
            <a:avLst>
              <a:gd name="adj1" fmla="val 29281"/>
              <a:gd name="adj2" fmla="val 9139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Hash Indexes in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5562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Conceptually an array of pages or buckets</a:t>
            </a:r>
          </a:p>
          <a:p>
            <a:r>
              <a:rPr lang="en-US" dirty="0" smtClean="0"/>
              <a:t>h(k) mod M = bucket ID for key k</a:t>
            </a:r>
          </a:p>
          <a:p>
            <a:r>
              <a:rPr lang="en-US" dirty="0" smtClean="0"/>
              <a:t>M is the number of buckets in array</a:t>
            </a:r>
          </a:p>
          <a:p>
            <a:r>
              <a:rPr lang="en-US" i="1" dirty="0" smtClean="0"/>
              <a:t>Data entries </a:t>
            </a:r>
            <a:r>
              <a:rPr lang="en-US" b="1" dirty="0" smtClean="0"/>
              <a:t>k*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Data record with key value</a:t>
            </a:r>
            <a:r>
              <a:rPr lang="en-US" b="1" dirty="0" smtClean="0"/>
              <a:t> k</a:t>
            </a:r>
          </a:p>
          <a:p>
            <a:pPr lvl="1"/>
            <a:r>
              <a:rPr lang="en-US" dirty="0" smtClean="0"/>
              <a:t> &lt;</a:t>
            </a:r>
            <a:r>
              <a:rPr lang="en-US" b="1" dirty="0" smtClean="0"/>
              <a:t>k</a:t>
            </a:r>
            <a:r>
              <a:rPr lang="en-US" dirty="0" smtClean="0"/>
              <a:t>, rid of data record with search key value</a:t>
            </a:r>
            <a:r>
              <a:rPr lang="en-US" b="1" dirty="0" smtClean="0"/>
              <a:t> k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 &lt;</a:t>
            </a:r>
            <a:r>
              <a:rPr lang="en-US" b="1" dirty="0" smtClean="0"/>
              <a:t>k</a:t>
            </a:r>
            <a:r>
              <a:rPr lang="en-US" dirty="0" smtClean="0"/>
              <a:t>, list of rids of data records with search key </a:t>
            </a:r>
            <a:r>
              <a:rPr lang="en-US" b="1" dirty="0" smtClean="0"/>
              <a:t>k</a:t>
            </a:r>
            <a:r>
              <a:rPr lang="en-US" dirty="0" smtClean="0"/>
              <a:t>&gt;</a:t>
            </a:r>
          </a:p>
          <a:p>
            <a:pPr lvl="1">
              <a:buSzPct val="75000"/>
            </a:pPr>
            <a:r>
              <a:rPr lang="en-US" dirty="0" smtClean="0"/>
              <a:t>Choice orthogonal to the </a:t>
            </a:r>
            <a:r>
              <a:rPr lang="en-US" i="1" dirty="0" smtClean="0"/>
              <a:t>indexing technique</a:t>
            </a:r>
          </a:p>
          <a:p>
            <a:pPr>
              <a:buSzPct val="75000"/>
            </a:pPr>
            <a:r>
              <a:rPr lang="en-US" i="1" u="sng" dirty="0" smtClean="0">
                <a:solidFill>
                  <a:schemeClr val="accent2"/>
                </a:solidFill>
              </a:rPr>
              <a:t>Hash-based</a:t>
            </a:r>
            <a:r>
              <a:rPr lang="en-US" dirty="0" smtClean="0"/>
              <a:t> indexes are best for </a:t>
            </a:r>
            <a:r>
              <a:rPr lang="en-US" i="1" dirty="0" smtClean="0">
                <a:solidFill>
                  <a:schemeClr val="accent2"/>
                </a:solidFill>
              </a:rPr>
              <a:t>equality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selections</a:t>
            </a:r>
            <a:r>
              <a:rPr lang="en-US" dirty="0" smtClean="0"/>
              <a:t>. </a:t>
            </a:r>
            <a:r>
              <a:rPr lang="en-US" b="1" i="1" dirty="0" smtClean="0"/>
              <a:t>Cannot</a:t>
            </a:r>
            <a:r>
              <a:rPr lang="en-US" dirty="0" smtClean="0"/>
              <a:t> support range searches.</a:t>
            </a:r>
          </a:p>
          <a:p>
            <a:pPr lvl="1">
              <a:buSzPct val="75000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8288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2438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30480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6576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4267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48768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" y="3048000"/>
            <a:ext cx="762000" cy="762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219200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</a:t>
            </a:r>
          </a:p>
          <a:p>
            <a:r>
              <a:rPr lang="en-US" dirty="0" smtClean="0"/>
              <a:t>of Pages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3124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4343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556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15" idx="2"/>
          </p:cNvCxnSpPr>
          <p:nvPr/>
        </p:nvCxnSpPr>
        <p:spPr>
          <a:xfrm>
            <a:off x="228600" y="34290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6"/>
          </p:cNvCxnSpPr>
          <p:nvPr/>
        </p:nvCxnSpPr>
        <p:spPr>
          <a:xfrm flipV="1">
            <a:off x="1295400" y="3124200"/>
            <a:ext cx="1524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28194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Static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914400"/>
            <a:ext cx="46482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Hash fn </a:t>
            </a:r>
          </a:p>
          <a:p>
            <a:pPr lvl="1"/>
            <a:r>
              <a:rPr lang="en-US" dirty="0" smtClean="0"/>
              <a:t>works on </a:t>
            </a:r>
            <a:r>
              <a:rPr lang="en-US" i="1" dirty="0" smtClean="0"/>
              <a:t>search key </a:t>
            </a:r>
            <a:r>
              <a:rPr lang="en-US" dirty="0" smtClean="0"/>
              <a:t>field of record </a:t>
            </a:r>
            <a:r>
              <a:rPr lang="en-US" i="1" dirty="0" smtClean="0"/>
              <a:t>r.  </a:t>
            </a:r>
          </a:p>
          <a:p>
            <a:pPr lvl="1"/>
            <a:r>
              <a:rPr lang="en-US" dirty="0" smtClean="0"/>
              <a:t>must distribute values over range 0 ... M-1.</a:t>
            </a:r>
          </a:p>
          <a:p>
            <a:pPr lvl="1">
              <a:buSzPct val="75000"/>
            </a:pPr>
            <a:r>
              <a:rPr lang="en-US" b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/>
              <a:t>) = (a * </a:t>
            </a:r>
            <a:r>
              <a:rPr lang="en-US" i="1" dirty="0" smtClean="0"/>
              <a:t>key</a:t>
            </a:r>
            <a:r>
              <a:rPr lang="en-US" dirty="0" smtClean="0"/>
              <a:t> + b) usually works well.</a:t>
            </a:r>
          </a:p>
          <a:p>
            <a:pPr lvl="1">
              <a:buSzPct val="75000"/>
            </a:pPr>
            <a:r>
              <a:rPr lang="en-US" dirty="0" smtClean="0"/>
              <a:t>a and b are constants;  lots known about how to tune </a:t>
            </a:r>
            <a:r>
              <a:rPr lang="en-US" b="1" dirty="0" smtClean="0"/>
              <a:t>h</a:t>
            </a:r>
            <a:r>
              <a:rPr lang="en-US" dirty="0" smtClean="0"/>
              <a:t>.</a:t>
            </a:r>
          </a:p>
          <a:p>
            <a:pPr>
              <a:buSzPct val="75000"/>
            </a:pPr>
            <a:r>
              <a:rPr lang="en-US" dirty="0" smtClean="0"/>
              <a:t>Overflow buckets used when primary buckets are full</a:t>
            </a:r>
          </a:p>
          <a:p>
            <a:pPr lvl="1">
              <a:buSzPct val="75000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8288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2438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30480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6576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4267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48768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" y="3048000"/>
            <a:ext cx="762000" cy="762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1" y="1219200"/>
            <a:ext cx="11430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</a:t>
            </a:r>
          </a:p>
          <a:p>
            <a:r>
              <a:rPr lang="en-US" dirty="0" smtClean="0"/>
              <a:t>of pages /buckets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3124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4343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556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15" idx="2"/>
          </p:cNvCxnSpPr>
          <p:nvPr/>
        </p:nvCxnSpPr>
        <p:spPr>
          <a:xfrm>
            <a:off x="228600" y="34290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6"/>
          </p:cNvCxnSpPr>
          <p:nvPr/>
        </p:nvCxnSpPr>
        <p:spPr>
          <a:xfrm flipV="1">
            <a:off x="1295400" y="3124200"/>
            <a:ext cx="1524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28194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048000" y="1219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7" idx="3"/>
            <a:endCxn id="28" idx="1"/>
          </p:cNvCxnSpPr>
          <p:nvPr/>
        </p:nvCxnSpPr>
        <p:spPr>
          <a:xfrm>
            <a:off x="2743200" y="15240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0480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14" idx="3"/>
            <a:endCxn id="35" idx="1"/>
          </p:cNvCxnSpPr>
          <p:nvPr/>
        </p:nvCxnSpPr>
        <p:spPr>
          <a:xfrm>
            <a:off x="2743200" y="57912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672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5" idx="3"/>
            <a:endCxn id="38" idx="1"/>
          </p:cNvCxnSpPr>
          <p:nvPr/>
        </p:nvCxnSpPr>
        <p:spPr>
          <a:xfrm>
            <a:off x="3962400" y="57912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 : Static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990600"/>
            <a:ext cx="5486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Search key is </a:t>
            </a:r>
            <a:r>
              <a:rPr lang="en-US" dirty="0" err="1" smtClean="0"/>
              <a:t>Sailors.age</a:t>
            </a:r>
            <a:endParaRPr lang="en-US" dirty="0" smtClean="0"/>
          </a:p>
          <a:p>
            <a:r>
              <a:rPr lang="en-US" dirty="0" smtClean="0"/>
              <a:t>Hash fn h(k) = k mod 8</a:t>
            </a:r>
          </a:p>
          <a:p>
            <a:r>
              <a:rPr lang="en-US" dirty="0" smtClean="0"/>
              <a:t>Each bucket/page can hold 2 entries</a:t>
            </a:r>
          </a:p>
          <a:p>
            <a:r>
              <a:rPr lang="en-US" dirty="0" smtClean="0"/>
              <a:t>Insert data entries </a:t>
            </a:r>
          </a:p>
          <a:p>
            <a:pPr lvl="1"/>
            <a:r>
              <a:rPr lang="en-US" dirty="0" smtClean="0"/>
              <a:t>(8,r1)</a:t>
            </a:r>
          </a:p>
          <a:p>
            <a:pPr lvl="1"/>
            <a:r>
              <a:rPr lang="en-US" dirty="0" smtClean="0"/>
              <a:t>(9,r3)</a:t>
            </a:r>
          </a:p>
          <a:p>
            <a:pPr lvl="1"/>
            <a:r>
              <a:rPr lang="en-US" dirty="0" smtClean="0"/>
              <a:t>(15,r2)</a:t>
            </a:r>
          </a:p>
          <a:p>
            <a:pPr lvl="1"/>
            <a:r>
              <a:rPr lang="en-US" dirty="0" smtClean="0"/>
              <a:t>(7,r6)</a:t>
            </a:r>
          </a:p>
          <a:p>
            <a:pPr lvl="1"/>
            <a:r>
              <a:rPr lang="en-US" dirty="0" smtClean="0"/>
              <a:t>(23,r9)</a:t>
            </a:r>
          </a:p>
          <a:p>
            <a:pPr lvl="1"/>
            <a:r>
              <a:rPr lang="en-US" dirty="0" smtClean="0"/>
              <a:t>(31,r7)</a:t>
            </a:r>
          </a:p>
          <a:p>
            <a:pPr lvl="1"/>
            <a:r>
              <a:rPr lang="en-US" dirty="0" smtClean="0"/>
              <a:t>(39,r8)</a:t>
            </a:r>
          </a:p>
          <a:p>
            <a:pPr lvl="1">
              <a:buSzPct val="75000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8288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2438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30480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36576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42672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48768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8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" y="3048000"/>
            <a:ext cx="762000" cy="762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129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1" y="1219200"/>
            <a:ext cx="1066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Array </a:t>
            </a:r>
          </a:p>
          <a:p>
            <a:r>
              <a:rPr lang="en-US" dirty="0" smtClean="0"/>
              <a:t>of pages /buckets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3124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4343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5562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15" idx="2"/>
          </p:cNvCxnSpPr>
          <p:nvPr/>
        </p:nvCxnSpPr>
        <p:spPr>
          <a:xfrm>
            <a:off x="228600" y="34290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6"/>
          </p:cNvCxnSpPr>
          <p:nvPr/>
        </p:nvCxnSpPr>
        <p:spPr>
          <a:xfrm flipV="1">
            <a:off x="1295400" y="3124200"/>
            <a:ext cx="1524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28194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0480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14" idx="3"/>
            <a:endCxn id="35" idx="1"/>
          </p:cNvCxnSpPr>
          <p:nvPr/>
        </p:nvCxnSpPr>
        <p:spPr>
          <a:xfrm>
            <a:off x="2743200" y="57912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67200" y="5486400"/>
            <a:ext cx="9144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stCxn id="35" idx="3"/>
            <a:endCxn id="38" idx="1"/>
          </p:cNvCxnSpPr>
          <p:nvPr/>
        </p:nvCxnSpPr>
        <p:spPr>
          <a:xfrm>
            <a:off x="3962400" y="5791200"/>
            <a:ext cx="3048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05000" y="1828800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(9,r3)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905000" y="1230868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(8,r1)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1981200" y="54864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(15,r2)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952599" y="5757446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(7,r6)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00" y="54864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(23,r9)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019399" y="5757446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(31,r7)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314799" y="54864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(39,r8)</a:t>
            </a:r>
            <a:endParaRPr lang="en-US" sz="1600" dirty="0"/>
          </a:p>
        </p:txBody>
      </p:sp>
      <p:sp>
        <p:nvSpPr>
          <p:cNvPr id="46" name="Rectangular Callout 45"/>
          <p:cNvSpPr/>
          <p:nvPr/>
        </p:nvSpPr>
        <p:spPr>
          <a:xfrm>
            <a:off x="5486400" y="2514600"/>
            <a:ext cx="3352800" cy="1371600"/>
          </a:xfrm>
          <a:prstGeom prst="wedgeRectCallout">
            <a:avLst>
              <a:gd name="adj1" fmla="val -58945"/>
              <a:gd name="adj2" fmla="val -2993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How many page IOs do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need to find RIDs of sailors aged 8?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7" name="Rectangular Callout 46"/>
          <p:cNvSpPr/>
          <p:nvPr/>
        </p:nvSpPr>
        <p:spPr>
          <a:xfrm>
            <a:off x="5486400" y="4038600"/>
            <a:ext cx="3352800" cy="1371600"/>
          </a:xfrm>
          <a:prstGeom prst="wedgeRectCallout">
            <a:avLst>
              <a:gd name="adj1" fmla="val -58945"/>
              <a:gd name="adj2" fmla="val -29935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How many page IOs do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need to find RIDs of sailors aged 31?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4" grpId="0"/>
      <p:bldP spid="37" grpId="0"/>
      <p:bldP spid="41" grpId="0"/>
      <p:bldP spid="42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Extendible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Situation: Bucket (primary page) becomes full. Why not re-organize file by </a:t>
            </a:r>
            <a:r>
              <a:rPr lang="en-US" i="1" dirty="0" smtClean="0"/>
              <a:t>doubling </a:t>
            </a:r>
            <a:r>
              <a:rPr lang="en-US" dirty="0" smtClean="0"/>
              <a:t># of buckets?</a:t>
            </a:r>
          </a:p>
          <a:p>
            <a:pPr lvl="1">
              <a:buSzPct val="75000"/>
            </a:pPr>
            <a:r>
              <a:rPr lang="en-US" dirty="0" smtClean="0"/>
              <a:t>Reading and writing all pages is expensive!</a:t>
            </a:r>
          </a:p>
          <a:p>
            <a:pPr lvl="1">
              <a:buSzPct val="75000"/>
            </a:pPr>
            <a:r>
              <a:rPr lang="en-US" i="1" u="sng" dirty="0" smtClean="0"/>
              <a:t>Idea</a:t>
            </a:r>
            <a:r>
              <a:rPr lang="en-US" dirty="0" smtClean="0"/>
              <a:t>:  Use </a:t>
            </a:r>
            <a:r>
              <a:rPr lang="en-US" i="1" u="sng" dirty="0" smtClean="0">
                <a:solidFill>
                  <a:schemeClr val="accent2"/>
                </a:solidFill>
              </a:rPr>
              <a:t>directory of pointers to buckets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smtClean="0"/>
              <a:t>double # of buckets by </a:t>
            </a:r>
            <a:r>
              <a:rPr lang="en-US" i="1" dirty="0" smtClean="0"/>
              <a:t>doubling the directory, </a:t>
            </a:r>
            <a:r>
              <a:rPr lang="en-US" dirty="0" smtClean="0"/>
              <a:t>splitting just the bucket that overflowed!</a:t>
            </a:r>
          </a:p>
          <a:p>
            <a:pPr lvl="1">
              <a:buSzPct val="75000"/>
            </a:pPr>
            <a:r>
              <a:rPr lang="en-US" dirty="0" smtClean="0"/>
              <a:t>Directory much smaller than file, so doubling it is much cheaper.  Only one page of data entries is split.  </a:t>
            </a:r>
            <a:r>
              <a:rPr lang="en-US" i="1" dirty="0" smtClean="0">
                <a:solidFill>
                  <a:schemeClr val="accent2"/>
                </a:solidFill>
              </a:rPr>
              <a:t>No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overflow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page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  <a:endParaRPr lang="en-US" dirty="0" smtClean="0"/>
          </a:p>
          <a:p>
            <a:pPr lvl="1">
              <a:buSzPct val="75000"/>
            </a:pPr>
            <a:r>
              <a:rPr lang="en-US" dirty="0" smtClean="0"/>
              <a:t>Trick lies in how hash function is adjusted!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Example : Extendible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914400"/>
            <a:ext cx="46482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Directory is array of size 4.</a:t>
            </a:r>
          </a:p>
          <a:p>
            <a:r>
              <a:rPr lang="en-US" dirty="0" smtClean="0"/>
              <a:t>Each bucket holds 4 entries.</a:t>
            </a:r>
          </a:p>
          <a:p>
            <a:r>
              <a:rPr lang="en-US" dirty="0" smtClean="0"/>
              <a:t>To find bucket for </a:t>
            </a:r>
            <a:r>
              <a:rPr lang="en-US" i="1" dirty="0" smtClean="0"/>
              <a:t>r</a:t>
            </a:r>
            <a:r>
              <a:rPr lang="en-US" dirty="0" smtClean="0"/>
              <a:t>, take last `</a:t>
            </a:r>
            <a:r>
              <a:rPr lang="en-US" i="1" dirty="0" smtClean="0">
                <a:solidFill>
                  <a:schemeClr val="accent2"/>
                </a:solidFill>
              </a:rPr>
              <a:t>global depth</a:t>
            </a:r>
            <a:r>
              <a:rPr lang="en-US" dirty="0" smtClean="0"/>
              <a:t>’ # bits of </a:t>
            </a:r>
            <a:r>
              <a:rPr lang="en-US" b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); we denote </a:t>
            </a:r>
            <a:r>
              <a:rPr lang="en-US" i="1" dirty="0" smtClean="0"/>
              <a:t>r</a:t>
            </a:r>
            <a:r>
              <a:rPr lang="en-US" dirty="0" smtClean="0"/>
              <a:t> by </a:t>
            </a:r>
            <a:r>
              <a:rPr lang="en-US" b="1" dirty="0" smtClean="0"/>
              <a:t>h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).</a:t>
            </a:r>
          </a:p>
          <a:p>
            <a:pPr lvl="1">
              <a:buSzPct val="75000"/>
            </a:pPr>
            <a:r>
              <a:rPr lang="en-US" sz="3000" dirty="0" smtClean="0"/>
              <a:t>If </a:t>
            </a:r>
            <a:r>
              <a:rPr lang="en-US" sz="3000" b="1" dirty="0" smtClean="0"/>
              <a:t>h</a:t>
            </a:r>
            <a:r>
              <a:rPr lang="en-US" sz="3000" dirty="0" smtClean="0"/>
              <a:t>(</a:t>
            </a:r>
            <a:r>
              <a:rPr lang="en-US" sz="3000" i="1" dirty="0" smtClean="0"/>
              <a:t>r</a:t>
            </a:r>
            <a:r>
              <a:rPr lang="en-US" sz="3000" dirty="0" smtClean="0"/>
              <a:t>) = 5 = binary 101,  it is in bucket pointed to by 01.</a:t>
            </a:r>
          </a:p>
          <a:p>
            <a:pPr>
              <a:buSzPct val="75000"/>
            </a:pPr>
            <a:r>
              <a:rPr lang="en-US" b="1" u="sng" dirty="0" smtClean="0">
                <a:latin typeface="Book Antiqua" pitchFamily="18" charset="0"/>
              </a:rPr>
              <a:t>Insert</a:t>
            </a:r>
            <a:r>
              <a:rPr lang="en-US" dirty="0" smtClean="0">
                <a:latin typeface="Book Antiqua" pitchFamily="18" charset="0"/>
              </a:rPr>
              <a:t>:  If bucket is full, </a:t>
            </a:r>
            <a:r>
              <a:rPr lang="en-US" i="1" u="sng" dirty="0" smtClean="0">
                <a:solidFill>
                  <a:schemeClr val="accent2"/>
                </a:solidFill>
                <a:latin typeface="Book Antiqua" pitchFamily="18" charset="0"/>
              </a:rPr>
              <a:t>split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it (</a:t>
            </a:r>
            <a:r>
              <a:rPr lang="en-US" i="1" dirty="0" smtClean="0">
                <a:latin typeface="Book Antiqua" pitchFamily="18" charset="0"/>
              </a:rPr>
              <a:t>allocate new page, re-distribute).</a:t>
            </a:r>
          </a:p>
          <a:p>
            <a:pPr>
              <a:buSzPct val="75000"/>
            </a:pPr>
            <a:r>
              <a:rPr lang="en-US" dirty="0" smtClean="0"/>
              <a:t>If necessary, double the directory.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5596-13C1-4CB9-B2C0-B82D4E28DEC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2192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4* 12* 32* 16*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22098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1* 5* 21* 13*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32766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4267200"/>
            <a:ext cx="1828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15* 7* 19*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1295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733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2286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352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733799" y="4343400"/>
            <a:ext cx="38100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" y="838200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</a:t>
            </a:r>
          </a:p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09600" y="22098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7" idx="1"/>
          </p:cNvCxnSpPr>
          <p:nvPr/>
        </p:nvCxnSpPr>
        <p:spPr>
          <a:xfrm rot="5400000" flipH="1" flipV="1">
            <a:off x="914400" y="1524000"/>
            <a:ext cx="9144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09600" y="25146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09600" y="28194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9600" y="3124200"/>
            <a:ext cx="6096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52400" y="2209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2514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" y="281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52400" y="3124200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48" name="Straight Arrow Connector 47"/>
          <p:cNvCxnSpPr>
            <a:endCxn id="8" idx="1"/>
          </p:cNvCxnSpPr>
          <p:nvPr/>
        </p:nvCxnSpPr>
        <p:spPr>
          <a:xfrm flipV="1">
            <a:off x="914400" y="2514600"/>
            <a:ext cx="914400" cy="152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9" idx="1"/>
          </p:cNvCxnSpPr>
          <p:nvPr/>
        </p:nvCxnSpPr>
        <p:spPr>
          <a:xfrm>
            <a:off x="914400" y="2971800"/>
            <a:ext cx="914400" cy="6096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0" idx="1"/>
          </p:cNvCxnSpPr>
          <p:nvPr/>
        </p:nvCxnSpPr>
        <p:spPr>
          <a:xfrm rot="16200000" flipH="1">
            <a:off x="723900" y="3467100"/>
            <a:ext cx="1295400" cy="91440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09600" y="1905000"/>
            <a:ext cx="3048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7" name="Straight Arrow Connector 66"/>
          <p:cNvCxnSpPr>
            <a:stCxn id="33" idx="2"/>
            <a:endCxn id="65" idx="0"/>
          </p:cNvCxnSpPr>
          <p:nvPr/>
        </p:nvCxnSpPr>
        <p:spPr>
          <a:xfrm rot="5400000">
            <a:off x="552075" y="1694456"/>
            <a:ext cx="420469" cy="6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33400" y="5257800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h(k) = 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 421 Spring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421 Spring 2010</Template>
  <TotalTime>172</TotalTime>
  <Words>1620</Words>
  <Application>Microsoft Office PowerPoint</Application>
  <PresentationFormat>On-screen Show (4:3)</PresentationFormat>
  <Paragraphs>348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ICS 421 Spring 2010</vt:lpstr>
      <vt:lpstr>ICS 421 Spring 2010 Indexing (2)</vt:lpstr>
      <vt:lpstr>Hash Indexes</vt:lpstr>
      <vt:lpstr>The Hashing Idea (i)</vt:lpstr>
      <vt:lpstr>The Hashing Idea (ii)</vt:lpstr>
      <vt:lpstr>Hash Indexes in Databases</vt:lpstr>
      <vt:lpstr>Static Hashing</vt:lpstr>
      <vt:lpstr>Example : Static Hashing</vt:lpstr>
      <vt:lpstr>Extendible Hashing</vt:lpstr>
      <vt:lpstr>Example : Extendible Hashing</vt:lpstr>
      <vt:lpstr>Example : Insert key 20</vt:lpstr>
      <vt:lpstr>Points to Note</vt:lpstr>
      <vt:lpstr>Linear Hashing</vt:lpstr>
      <vt:lpstr>Example: Linear Hashing</vt:lpstr>
      <vt:lpstr>Summary</vt:lpstr>
      <vt:lpstr>Summary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421 Spring 2010 Indexing (2)</dc:title>
  <dc:creator>Lipyeow Lim</dc:creator>
  <cp:lastModifiedBy>Lipyeow Lim</cp:lastModifiedBy>
  <cp:revision>19</cp:revision>
  <dcterms:created xsi:type="dcterms:W3CDTF">2010-02-22T22:06:25Z</dcterms:created>
  <dcterms:modified xsi:type="dcterms:W3CDTF">2010-02-25T22:50:37Z</dcterms:modified>
</cp:coreProperties>
</file>