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58" r:id="rId1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82" y="-485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2184E237-03FE-4607-90B1-C8ED41784FC9}" type="datetimeFigureOut">
              <a:rPr lang="en-US"/>
              <a:pPr/>
              <a:t>2/17/2010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1033B4F8-ECA2-4162-820E-F3D910BB2DA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33B4F8-ECA2-4162-820E-F3D910BB2DA5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33B4F8-ECA2-4162-820E-F3D910BB2DA5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33B4F8-ECA2-4162-820E-F3D910BB2DA5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33B4F8-ECA2-4162-820E-F3D910BB2DA5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33B4F8-ECA2-4162-820E-F3D910BB2DA5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33B4F8-ECA2-4162-820E-F3D910BB2DA5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33B4F8-ECA2-4162-820E-F3D910BB2DA5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098BF4-F2C7-4F71-8AEF-C180C04ACBBA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33B4F8-ECA2-4162-820E-F3D910BB2DA5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33B4F8-ECA2-4162-820E-F3D910BB2DA5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33B4F8-ECA2-4162-820E-F3D910BB2DA5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33B4F8-ECA2-4162-820E-F3D910BB2DA5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33B4F8-ECA2-4162-820E-F3D910BB2DA5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33B4F8-ECA2-4162-820E-F3D910BB2DA5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33B4F8-ECA2-4162-820E-F3D910BB2DA5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33B4F8-ECA2-4162-820E-F3D910BB2DA5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02/18/2010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38100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Lipyeow Lim -- University of Hawaii at Manoa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43892B-9FF0-428B-BF2D-1FD596A2379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02/18/2010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Lipyeow Lim -- University of Hawaii at Manoa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1D95E0-830B-442E-B1C5-B8C947C1661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02/18/2010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Lipyeow Lim -- University of Hawaii at Manoa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B50C40-804F-4609-909D-C951D168952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02/18/2010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Lipyeow Lim -- University of Hawaii at Manoa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E85596-13C1-4CB9-B2C0-B82D4E28DEC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02/18/2010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Lipyeow Lim -- University of Hawaii at Manoa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8138BF-7420-43BC-9144-7CF19DFE068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02/18/2010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Lipyeow Lim -- University of Hawaii at Manoa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C6F9EC-B40D-4F24-B519-433C35C7750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02/18/2010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Lipyeow Lim -- University of Hawaii at Manoa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6BD72A-C715-4E4C-8E0C-AAF0EF65CB1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02/18/2010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Lipyeow Lim -- University of Hawaii at Manoa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431DCD-F7CC-4C1E-9F1E-5AEAF1A1BE2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02/18/2010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Lipyeow Lim -- University of Hawaii at Manoa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FA691D-217B-408C-871A-90E0EFA8B11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02/18/2010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Lipyeow Lim -- University of Hawaii at Manoa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51A71C-6EB5-4A3D-9CBB-D04F654BFB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02/18/2010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Lipyeow Lim -- University of Hawaii at Manoa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5CD56E-E8D4-4C02-84CF-33C1A36738B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02/18/2010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356350"/>
            <a:ext cx="3657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err="1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Lipyeow Lim -- University of Hawaii at Manoa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0BF951B5-251F-4B27-B385-4E7980F43C0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ctrTitle"/>
          </p:nvPr>
        </p:nvSpPr>
        <p:spPr>
          <a:xfrm>
            <a:off x="685800" y="1828800"/>
            <a:ext cx="7772400" cy="1771650"/>
          </a:xfrm>
        </p:spPr>
        <p:txBody>
          <a:bodyPr/>
          <a:lstStyle/>
          <a:p>
            <a:r>
              <a:rPr lang="en-US" sz="3200" dirty="0" smtClean="0"/>
              <a:t>ICS 421 Spring 2010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Indexing (1)</a:t>
            </a:r>
            <a:endParaRPr lang="en-US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3886200"/>
            <a:ext cx="7696200" cy="1752600"/>
          </a:xfrm>
        </p:spPr>
        <p:txBody>
          <a:bodyPr rtlCol="0">
            <a:normAutofit fontScale="925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Asst. Prof.  </a:t>
            </a:r>
            <a:r>
              <a:rPr lang="en-US" dirty="0" err="1" smtClean="0"/>
              <a:t>Lipyeow</a:t>
            </a:r>
            <a:r>
              <a:rPr lang="en-US" dirty="0" smtClean="0"/>
              <a:t> Lim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Information &amp; Computer Science Department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University of Hawaii at </a:t>
            </a:r>
            <a:r>
              <a:rPr lang="en-US" dirty="0" err="1" smtClean="0"/>
              <a:t>Manoa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02/18/2010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D4DFB-2F48-4B87-B35E-334202384CD7}" type="slidenum">
              <a:rPr lang="en-US"/>
              <a:pPr/>
              <a:t>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Lipyeow Lim -- University of Hawaii at Manoa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/>
          <a:lstStyle/>
          <a:p>
            <a:r>
              <a:rPr lang="en-US" dirty="0" smtClean="0"/>
              <a:t>Inserting a new data entry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334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Find correct leaf </a:t>
            </a:r>
            <a:r>
              <a:rPr lang="en-US" i="1" dirty="0" smtClean="0"/>
              <a:t>L.</a:t>
            </a:r>
            <a:r>
              <a:rPr lang="en-US" dirty="0" smtClean="0"/>
              <a:t> </a:t>
            </a:r>
          </a:p>
          <a:p>
            <a:r>
              <a:rPr lang="en-US" dirty="0" smtClean="0"/>
              <a:t>Put data entry onto </a:t>
            </a:r>
            <a:r>
              <a:rPr lang="en-US" i="1" dirty="0" smtClean="0"/>
              <a:t>L</a:t>
            </a:r>
            <a:r>
              <a:rPr lang="en-US" dirty="0" smtClean="0"/>
              <a:t>.</a:t>
            </a:r>
          </a:p>
          <a:p>
            <a:pPr lvl="1">
              <a:buSzPct val="75000"/>
            </a:pPr>
            <a:r>
              <a:rPr lang="en-US" dirty="0" smtClean="0"/>
              <a:t>If </a:t>
            </a:r>
            <a:r>
              <a:rPr lang="en-US" i="1" dirty="0" smtClean="0"/>
              <a:t>L </a:t>
            </a:r>
            <a:r>
              <a:rPr lang="en-US" dirty="0" smtClean="0"/>
              <a:t>has enough space, </a:t>
            </a:r>
            <a:r>
              <a:rPr lang="en-US" i="1" dirty="0" smtClean="0"/>
              <a:t>done</a:t>
            </a:r>
            <a:r>
              <a:rPr lang="en-US" dirty="0" smtClean="0"/>
              <a:t>!</a:t>
            </a:r>
          </a:p>
          <a:p>
            <a:pPr lvl="1">
              <a:buSzPct val="75000"/>
            </a:pPr>
            <a:r>
              <a:rPr lang="en-US" dirty="0" smtClean="0"/>
              <a:t>Else, must </a:t>
            </a:r>
            <a:r>
              <a:rPr lang="en-US" i="1" u="sng" dirty="0" smtClean="0">
                <a:solidFill>
                  <a:schemeClr val="accent2"/>
                </a:solidFill>
              </a:rPr>
              <a:t>split</a:t>
            </a:r>
            <a:r>
              <a:rPr lang="en-US" dirty="0" smtClean="0">
                <a:solidFill>
                  <a:schemeClr val="accent2"/>
                </a:solidFill>
              </a:rPr>
              <a:t>  </a:t>
            </a:r>
            <a:r>
              <a:rPr lang="en-US" i="1" dirty="0" smtClean="0"/>
              <a:t>L (into L and a new node L2)</a:t>
            </a:r>
            <a:endParaRPr lang="en-US" dirty="0" smtClean="0"/>
          </a:p>
          <a:p>
            <a:pPr lvl="2"/>
            <a:r>
              <a:rPr lang="en-US" dirty="0" smtClean="0"/>
              <a:t>Redistribute entries evenly, </a:t>
            </a:r>
            <a:r>
              <a:rPr lang="en-US" b="1" u="sng" dirty="0" smtClean="0">
                <a:solidFill>
                  <a:schemeClr val="accent2"/>
                </a:solidFill>
              </a:rPr>
              <a:t>copy up</a:t>
            </a:r>
            <a:r>
              <a:rPr lang="en-US" b="1" dirty="0" smtClean="0">
                <a:solidFill>
                  <a:schemeClr val="accent2"/>
                </a:solidFill>
              </a:rPr>
              <a:t> </a:t>
            </a:r>
            <a:r>
              <a:rPr lang="en-US" dirty="0" smtClean="0"/>
              <a:t>middle key.</a:t>
            </a:r>
          </a:p>
          <a:p>
            <a:pPr lvl="2"/>
            <a:r>
              <a:rPr lang="en-US" dirty="0" smtClean="0"/>
              <a:t>Insert index entry pointing to </a:t>
            </a:r>
            <a:r>
              <a:rPr lang="en-US" i="1" dirty="0" smtClean="0"/>
              <a:t>L2 </a:t>
            </a:r>
            <a:r>
              <a:rPr lang="en-US" dirty="0" smtClean="0"/>
              <a:t>into parent of </a:t>
            </a:r>
            <a:r>
              <a:rPr lang="en-US" i="1" dirty="0" smtClean="0"/>
              <a:t>L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This can happen recursively</a:t>
            </a:r>
          </a:p>
          <a:p>
            <a:pPr lvl="1">
              <a:buSzPct val="75000"/>
            </a:pPr>
            <a:r>
              <a:rPr lang="en-US" dirty="0" smtClean="0">
                <a:solidFill>
                  <a:schemeClr val="accent2"/>
                </a:solidFill>
              </a:rPr>
              <a:t>To split index node</a:t>
            </a:r>
            <a:r>
              <a:rPr lang="en-US" dirty="0" smtClean="0"/>
              <a:t>, redistribute entries evenly, but </a:t>
            </a:r>
            <a:r>
              <a:rPr lang="en-US" b="1" u="sng" dirty="0" smtClean="0">
                <a:solidFill>
                  <a:schemeClr val="accent2"/>
                </a:solidFill>
              </a:rPr>
              <a:t>push up</a:t>
            </a:r>
            <a:r>
              <a:rPr lang="en-US" b="1" dirty="0" smtClean="0">
                <a:solidFill>
                  <a:schemeClr val="accent2"/>
                </a:solidFill>
              </a:rPr>
              <a:t> </a:t>
            </a:r>
            <a:r>
              <a:rPr lang="en-US" dirty="0" smtClean="0"/>
              <a:t>middle key.  (Contrast with leaf splits.)</a:t>
            </a:r>
          </a:p>
          <a:p>
            <a:r>
              <a:rPr lang="en-US" dirty="0" smtClean="0"/>
              <a:t>Splits “grow” tree; root split increases height.  </a:t>
            </a:r>
          </a:p>
          <a:p>
            <a:pPr lvl="1">
              <a:buSzPct val="75000"/>
            </a:pPr>
            <a:r>
              <a:rPr lang="en-US" dirty="0" smtClean="0"/>
              <a:t>Tree growth: gets </a:t>
            </a:r>
            <a:r>
              <a:rPr lang="en-US" i="1" u="sng" dirty="0" smtClean="0">
                <a:solidFill>
                  <a:schemeClr val="accent2"/>
                </a:solidFill>
              </a:rPr>
              <a:t>wider</a:t>
            </a:r>
            <a:r>
              <a:rPr lang="en-US" dirty="0" smtClean="0"/>
              <a:t> or </a:t>
            </a:r>
            <a:r>
              <a:rPr lang="en-US" i="1" u="sng" dirty="0" smtClean="0">
                <a:solidFill>
                  <a:schemeClr val="accent2"/>
                </a:solidFill>
              </a:rPr>
              <a:t>one level taller at top.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02/18/2010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Lipyeow Lim -- University of Hawaii at Manoa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85596-13C1-4CB9-B2C0-B82D4E28DECA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105400" cy="792162"/>
          </a:xfrm>
        </p:spPr>
        <p:txBody>
          <a:bodyPr/>
          <a:lstStyle/>
          <a:p>
            <a:r>
              <a:rPr lang="en-US" dirty="0" smtClean="0"/>
              <a:t>Example: Insert 8*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02/18/2010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Lipyeow Lim -- University of Hawaii at Manoa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85596-13C1-4CB9-B2C0-B82D4E28DECA}" type="slidenum">
              <a:rPr lang="en-US" smtClean="0"/>
              <a:pPr/>
              <a:t>11</a:t>
            </a:fld>
            <a:endParaRPr lang="en-US"/>
          </a:p>
        </p:txBody>
      </p:sp>
      <p:grpSp>
        <p:nvGrpSpPr>
          <p:cNvPr id="129" name="Group 227"/>
          <p:cNvGrpSpPr/>
          <p:nvPr/>
        </p:nvGrpSpPr>
        <p:grpSpPr>
          <a:xfrm>
            <a:off x="685800" y="5486400"/>
            <a:ext cx="1600200" cy="762000"/>
            <a:chOff x="304800" y="3200400"/>
            <a:chExt cx="1828800" cy="762000"/>
          </a:xfrm>
        </p:grpSpPr>
        <p:sp>
          <p:nvSpPr>
            <p:cNvPr id="130" name="Rectangle 129"/>
            <p:cNvSpPr/>
            <p:nvPr/>
          </p:nvSpPr>
          <p:spPr>
            <a:xfrm>
              <a:off x="304800" y="3200400"/>
              <a:ext cx="457200" cy="3810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2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31" name="Rectangle 130"/>
            <p:cNvSpPr/>
            <p:nvPr/>
          </p:nvSpPr>
          <p:spPr>
            <a:xfrm>
              <a:off x="762000" y="3200400"/>
              <a:ext cx="457200" cy="3810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3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32" name="Rectangle 131"/>
            <p:cNvSpPr/>
            <p:nvPr/>
          </p:nvSpPr>
          <p:spPr>
            <a:xfrm>
              <a:off x="304800" y="3581400"/>
              <a:ext cx="457200" cy="3810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33" name="Rectangle 132"/>
            <p:cNvSpPr/>
            <p:nvPr/>
          </p:nvSpPr>
          <p:spPr>
            <a:xfrm>
              <a:off x="762000" y="3581400"/>
              <a:ext cx="457200" cy="3810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34" name="Rectangle 133"/>
            <p:cNvSpPr/>
            <p:nvPr/>
          </p:nvSpPr>
          <p:spPr>
            <a:xfrm>
              <a:off x="1219200" y="3200400"/>
              <a:ext cx="457200" cy="3810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35" name="Rectangle 134"/>
            <p:cNvSpPr/>
            <p:nvPr/>
          </p:nvSpPr>
          <p:spPr>
            <a:xfrm>
              <a:off x="1676400" y="3200400"/>
              <a:ext cx="457200" cy="3810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36" name="Rectangle 135"/>
            <p:cNvSpPr/>
            <p:nvPr/>
          </p:nvSpPr>
          <p:spPr>
            <a:xfrm>
              <a:off x="1219200" y="3581400"/>
              <a:ext cx="457200" cy="3810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37" name="Rectangle 136"/>
            <p:cNvSpPr/>
            <p:nvPr/>
          </p:nvSpPr>
          <p:spPr>
            <a:xfrm>
              <a:off x="1676400" y="3581400"/>
              <a:ext cx="457200" cy="3810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38" name="Group 227"/>
          <p:cNvGrpSpPr/>
          <p:nvPr/>
        </p:nvGrpSpPr>
        <p:grpSpPr>
          <a:xfrm>
            <a:off x="2590800" y="5486400"/>
            <a:ext cx="1600200" cy="762000"/>
            <a:chOff x="304800" y="3200400"/>
            <a:chExt cx="1828800" cy="762000"/>
          </a:xfrm>
        </p:grpSpPr>
        <p:sp>
          <p:nvSpPr>
            <p:cNvPr id="139" name="Rectangle 138"/>
            <p:cNvSpPr/>
            <p:nvPr/>
          </p:nvSpPr>
          <p:spPr>
            <a:xfrm>
              <a:off x="304800" y="3200400"/>
              <a:ext cx="457200" cy="3810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5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40" name="Rectangle 139"/>
            <p:cNvSpPr/>
            <p:nvPr/>
          </p:nvSpPr>
          <p:spPr>
            <a:xfrm>
              <a:off x="762000" y="3200400"/>
              <a:ext cx="457200" cy="3810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7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41" name="Rectangle 140"/>
            <p:cNvSpPr/>
            <p:nvPr/>
          </p:nvSpPr>
          <p:spPr>
            <a:xfrm>
              <a:off x="304800" y="3581400"/>
              <a:ext cx="457200" cy="3810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42" name="Rectangle 141"/>
            <p:cNvSpPr/>
            <p:nvPr/>
          </p:nvSpPr>
          <p:spPr>
            <a:xfrm>
              <a:off x="762000" y="3581400"/>
              <a:ext cx="457200" cy="3810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43" name="Rectangle 142"/>
            <p:cNvSpPr/>
            <p:nvPr/>
          </p:nvSpPr>
          <p:spPr>
            <a:xfrm>
              <a:off x="1219200" y="3200400"/>
              <a:ext cx="457200" cy="3810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8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44" name="Rectangle 143"/>
            <p:cNvSpPr/>
            <p:nvPr/>
          </p:nvSpPr>
          <p:spPr>
            <a:xfrm>
              <a:off x="1676400" y="3200400"/>
              <a:ext cx="457200" cy="3810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45" name="Rectangle 144"/>
            <p:cNvSpPr/>
            <p:nvPr/>
          </p:nvSpPr>
          <p:spPr>
            <a:xfrm>
              <a:off x="1219200" y="3581400"/>
              <a:ext cx="457200" cy="3810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46" name="Rectangle 145"/>
            <p:cNvSpPr/>
            <p:nvPr/>
          </p:nvSpPr>
          <p:spPr>
            <a:xfrm>
              <a:off x="1676400" y="3581400"/>
              <a:ext cx="457200" cy="3810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69" name="Straight Arrow Connector 68"/>
          <p:cNvCxnSpPr>
            <a:stCxn id="122" idx="2"/>
            <a:endCxn id="113" idx="0"/>
          </p:cNvCxnSpPr>
          <p:nvPr/>
        </p:nvCxnSpPr>
        <p:spPr>
          <a:xfrm rot="5400000">
            <a:off x="1557338" y="2090738"/>
            <a:ext cx="762000" cy="2371725"/>
          </a:xfrm>
          <a:prstGeom prst="straightConnector1">
            <a:avLst/>
          </a:prstGeom>
          <a:ln w="25400"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>
            <a:stCxn id="126" idx="2"/>
            <a:endCxn id="88" idx="0"/>
          </p:cNvCxnSpPr>
          <p:nvPr/>
        </p:nvCxnSpPr>
        <p:spPr>
          <a:xfrm rot="16200000" flipH="1">
            <a:off x="4943475" y="2905125"/>
            <a:ext cx="762000" cy="742950"/>
          </a:xfrm>
          <a:prstGeom prst="straightConnector1">
            <a:avLst/>
          </a:prstGeom>
          <a:ln w="25400"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Rectangle 119"/>
          <p:cNvSpPr/>
          <p:nvPr/>
        </p:nvSpPr>
        <p:spPr>
          <a:xfrm>
            <a:off x="3200400" y="2514600"/>
            <a:ext cx="457200" cy="381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1" name="Rectangle 120"/>
          <p:cNvSpPr/>
          <p:nvPr/>
        </p:nvSpPr>
        <p:spPr>
          <a:xfrm>
            <a:off x="3657600" y="2514600"/>
            <a:ext cx="152400" cy="381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Rectangle 121"/>
          <p:cNvSpPr/>
          <p:nvPr/>
        </p:nvSpPr>
        <p:spPr>
          <a:xfrm>
            <a:off x="3048000" y="2514600"/>
            <a:ext cx="152400" cy="381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Rectangle 122"/>
          <p:cNvSpPr/>
          <p:nvPr/>
        </p:nvSpPr>
        <p:spPr>
          <a:xfrm>
            <a:off x="3810000" y="2514600"/>
            <a:ext cx="457200" cy="381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17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4" name="Rectangle 123"/>
          <p:cNvSpPr/>
          <p:nvPr/>
        </p:nvSpPr>
        <p:spPr>
          <a:xfrm>
            <a:off x="4267200" y="2514600"/>
            <a:ext cx="152400" cy="381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Rectangle 124"/>
          <p:cNvSpPr/>
          <p:nvPr/>
        </p:nvSpPr>
        <p:spPr>
          <a:xfrm>
            <a:off x="4419600" y="2514600"/>
            <a:ext cx="457200" cy="381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24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6" name="Rectangle 125"/>
          <p:cNvSpPr/>
          <p:nvPr/>
        </p:nvSpPr>
        <p:spPr>
          <a:xfrm>
            <a:off x="4876800" y="2514600"/>
            <a:ext cx="152400" cy="381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Rectangle 126"/>
          <p:cNvSpPr/>
          <p:nvPr/>
        </p:nvSpPr>
        <p:spPr>
          <a:xfrm>
            <a:off x="5029200" y="2514600"/>
            <a:ext cx="457200" cy="381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8" name="Rectangle 127"/>
          <p:cNvSpPr/>
          <p:nvPr/>
        </p:nvSpPr>
        <p:spPr>
          <a:xfrm>
            <a:off x="5486400" y="2514600"/>
            <a:ext cx="152400" cy="381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2" name="Group 227"/>
          <p:cNvGrpSpPr/>
          <p:nvPr/>
        </p:nvGrpSpPr>
        <p:grpSpPr>
          <a:xfrm>
            <a:off x="152400" y="3657600"/>
            <a:ext cx="1600200" cy="762000"/>
            <a:chOff x="304800" y="3200400"/>
            <a:chExt cx="1828800" cy="762000"/>
          </a:xfrm>
        </p:grpSpPr>
        <p:sp>
          <p:nvSpPr>
            <p:cNvPr id="112" name="Rectangle 111"/>
            <p:cNvSpPr/>
            <p:nvPr/>
          </p:nvSpPr>
          <p:spPr>
            <a:xfrm>
              <a:off x="304800" y="3200400"/>
              <a:ext cx="457200" cy="3810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2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13" name="Rectangle 112"/>
            <p:cNvSpPr/>
            <p:nvPr/>
          </p:nvSpPr>
          <p:spPr>
            <a:xfrm>
              <a:off x="762000" y="3200400"/>
              <a:ext cx="457200" cy="3810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3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14" name="Rectangle 113"/>
            <p:cNvSpPr/>
            <p:nvPr/>
          </p:nvSpPr>
          <p:spPr>
            <a:xfrm>
              <a:off x="304800" y="3581400"/>
              <a:ext cx="457200" cy="3810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15" name="Rectangle 114"/>
            <p:cNvSpPr/>
            <p:nvPr/>
          </p:nvSpPr>
          <p:spPr>
            <a:xfrm>
              <a:off x="762000" y="3581400"/>
              <a:ext cx="457200" cy="3810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16" name="Rectangle 115"/>
            <p:cNvSpPr/>
            <p:nvPr/>
          </p:nvSpPr>
          <p:spPr>
            <a:xfrm>
              <a:off x="1219200" y="3200400"/>
              <a:ext cx="457200" cy="3810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5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17" name="Rectangle 116"/>
            <p:cNvSpPr/>
            <p:nvPr/>
          </p:nvSpPr>
          <p:spPr>
            <a:xfrm>
              <a:off x="1676400" y="3200400"/>
              <a:ext cx="457200" cy="3810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7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18" name="Rectangle 117"/>
            <p:cNvSpPr/>
            <p:nvPr/>
          </p:nvSpPr>
          <p:spPr>
            <a:xfrm>
              <a:off x="1219200" y="3581400"/>
              <a:ext cx="457200" cy="3810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19" name="Rectangle 118"/>
            <p:cNvSpPr/>
            <p:nvPr/>
          </p:nvSpPr>
          <p:spPr>
            <a:xfrm>
              <a:off x="1676400" y="3581400"/>
              <a:ext cx="457200" cy="3810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73" name="Group 228"/>
          <p:cNvGrpSpPr/>
          <p:nvPr/>
        </p:nvGrpSpPr>
        <p:grpSpPr>
          <a:xfrm>
            <a:off x="1905000" y="3657600"/>
            <a:ext cx="1676400" cy="762000"/>
            <a:chOff x="2438400" y="3124200"/>
            <a:chExt cx="1828800" cy="762000"/>
          </a:xfrm>
        </p:grpSpPr>
        <p:sp>
          <p:nvSpPr>
            <p:cNvPr id="104" name="Rectangle 103"/>
            <p:cNvSpPr/>
            <p:nvPr/>
          </p:nvSpPr>
          <p:spPr>
            <a:xfrm>
              <a:off x="2438400" y="3124200"/>
              <a:ext cx="457200" cy="3810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14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05" name="Rectangle 104"/>
            <p:cNvSpPr/>
            <p:nvPr/>
          </p:nvSpPr>
          <p:spPr>
            <a:xfrm>
              <a:off x="2895600" y="3124200"/>
              <a:ext cx="457200" cy="3810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16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06" name="Rectangle 105"/>
            <p:cNvSpPr/>
            <p:nvPr/>
          </p:nvSpPr>
          <p:spPr>
            <a:xfrm>
              <a:off x="2438400" y="3505200"/>
              <a:ext cx="457200" cy="3810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07" name="Rectangle 106"/>
            <p:cNvSpPr/>
            <p:nvPr/>
          </p:nvSpPr>
          <p:spPr>
            <a:xfrm>
              <a:off x="2895600" y="3505200"/>
              <a:ext cx="457200" cy="3810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08" name="Rectangle 107"/>
            <p:cNvSpPr/>
            <p:nvPr/>
          </p:nvSpPr>
          <p:spPr>
            <a:xfrm>
              <a:off x="3352800" y="3124200"/>
              <a:ext cx="457200" cy="3810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09" name="Rectangle 108"/>
            <p:cNvSpPr/>
            <p:nvPr/>
          </p:nvSpPr>
          <p:spPr>
            <a:xfrm>
              <a:off x="3810000" y="3124200"/>
              <a:ext cx="457200" cy="3810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10" name="Rectangle 109"/>
            <p:cNvSpPr/>
            <p:nvPr/>
          </p:nvSpPr>
          <p:spPr>
            <a:xfrm>
              <a:off x="3352800" y="3505200"/>
              <a:ext cx="457200" cy="3810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11" name="Rectangle 110"/>
            <p:cNvSpPr/>
            <p:nvPr/>
          </p:nvSpPr>
          <p:spPr>
            <a:xfrm>
              <a:off x="3810000" y="3505200"/>
              <a:ext cx="457200" cy="3810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74" name="Group 229"/>
          <p:cNvGrpSpPr/>
          <p:nvPr/>
        </p:nvGrpSpPr>
        <p:grpSpPr>
          <a:xfrm>
            <a:off x="3733800" y="3657600"/>
            <a:ext cx="1676400" cy="762000"/>
            <a:chOff x="4419600" y="3124200"/>
            <a:chExt cx="1828800" cy="762000"/>
          </a:xfrm>
        </p:grpSpPr>
        <p:sp>
          <p:nvSpPr>
            <p:cNvPr id="96" name="Rectangle 95"/>
            <p:cNvSpPr/>
            <p:nvPr/>
          </p:nvSpPr>
          <p:spPr>
            <a:xfrm>
              <a:off x="4419600" y="3124200"/>
              <a:ext cx="457200" cy="3810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19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97" name="Rectangle 96"/>
            <p:cNvSpPr/>
            <p:nvPr/>
          </p:nvSpPr>
          <p:spPr>
            <a:xfrm>
              <a:off x="4876800" y="3124200"/>
              <a:ext cx="457200" cy="3810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20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98" name="Rectangle 97"/>
            <p:cNvSpPr/>
            <p:nvPr/>
          </p:nvSpPr>
          <p:spPr>
            <a:xfrm>
              <a:off x="4419600" y="3505200"/>
              <a:ext cx="457200" cy="3810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99" name="Rectangle 98"/>
            <p:cNvSpPr/>
            <p:nvPr/>
          </p:nvSpPr>
          <p:spPr>
            <a:xfrm>
              <a:off x="4876800" y="3505200"/>
              <a:ext cx="457200" cy="3810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00" name="Rectangle 99"/>
            <p:cNvSpPr/>
            <p:nvPr/>
          </p:nvSpPr>
          <p:spPr>
            <a:xfrm>
              <a:off x="5334000" y="3124200"/>
              <a:ext cx="457200" cy="3810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22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01" name="Rectangle 100"/>
            <p:cNvSpPr/>
            <p:nvPr/>
          </p:nvSpPr>
          <p:spPr>
            <a:xfrm>
              <a:off x="5791200" y="3124200"/>
              <a:ext cx="457200" cy="3810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02" name="Rectangle 101"/>
            <p:cNvSpPr/>
            <p:nvPr/>
          </p:nvSpPr>
          <p:spPr>
            <a:xfrm>
              <a:off x="5334000" y="3505200"/>
              <a:ext cx="457200" cy="3810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03" name="Rectangle 102"/>
            <p:cNvSpPr/>
            <p:nvPr/>
          </p:nvSpPr>
          <p:spPr>
            <a:xfrm>
              <a:off x="5791200" y="3505200"/>
              <a:ext cx="457200" cy="3810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75" name="Group 230"/>
          <p:cNvGrpSpPr/>
          <p:nvPr/>
        </p:nvGrpSpPr>
        <p:grpSpPr>
          <a:xfrm>
            <a:off x="5486400" y="3657600"/>
            <a:ext cx="1676400" cy="762000"/>
            <a:chOff x="6400800" y="3124200"/>
            <a:chExt cx="1828800" cy="762000"/>
          </a:xfrm>
        </p:grpSpPr>
        <p:sp>
          <p:nvSpPr>
            <p:cNvPr id="88" name="Rectangle 87"/>
            <p:cNvSpPr/>
            <p:nvPr/>
          </p:nvSpPr>
          <p:spPr>
            <a:xfrm>
              <a:off x="6400800" y="3124200"/>
              <a:ext cx="457200" cy="3810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24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89" name="Rectangle 88"/>
            <p:cNvSpPr/>
            <p:nvPr/>
          </p:nvSpPr>
          <p:spPr>
            <a:xfrm>
              <a:off x="6858000" y="3124200"/>
              <a:ext cx="457200" cy="3810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27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90" name="Rectangle 89"/>
            <p:cNvSpPr/>
            <p:nvPr/>
          </p:nvSpPr>
          <p:spPr>
            <a:xfrm>
              <a:off x="6400800" y="3505200"/>
              <a:ext cx="457200" cy="3810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91" name="Rectangle 90"/>
            <p:cNvSpPr/>
            <p:nvPr/>
          </p:nvSpPr>
          <p:spPr>
            <a:xfrm>
              <a:off x="6858000" y="3505200"/>
              <a:ext cx="457200" cy="3810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92" name="Rectangle 91"/>
            <p:cNvSpPr/>
            <p:nvPr/>
          </p:nvSpPr>
          <p:spPr>
            <a:xfrm>
              <a:off x="7315200" y="3124200"/>
              <a:ext cx="457200" cy="3810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29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93" name="Rectangle 92"/>
            <p:cNvSpPr/>
            <p:nvPr/>
          </p:nvSpPr>
          <p:spPr>
            <a:xfrm>
              <a:off x="7772400" y="3124200"/>
              <a:ext cx="457200" cy="3810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94" name="Rectangle 93"/>
            <p:cNvSpPr/>
            <p:nvPr/>
          </p:nvSpPr>
          <p:spPr>
            <a:xfrm>
              <a:off x="7315200" y="3505200"/>
              <a:ext cx="457200" cy="3810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95" name="Rectangle 94"/>
            <p:cNvSpPr/>
            <p:nvPr/>
          </p:nvSpPr>
          <p:spPr>
            <a:xfrm>
              <a:off x="7772400" y="3505200"/>
              <a:ext cx="457200" cy="3810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76" name="Group 231"/>
          <p:cNvGrpSpPr/>
          <p:nvPr/>
        </p:nvGrpSpPr>
        <p:grpSpPr>
          <a:xfrm>
            <a:off x="7239000" y="3657600"/>
            <a:ext cx="1752600" cy="762000"/>
            <a:chOff x="6934200" y="4419600"/>
            <a:chExt cx="1828800" cy="762000"/>
          </a:xfrm>
        </p:grpSpPr>
        <p:sp>
          <p:nvSpPr>
            <p:cNvPr id="80" name="Rectangle 79"/>
            <p:cNvSpPr/>
            <p:nvPr/>
          </p:nvSpPr>
          <p:spPr>
            <a:xfrm>
              <a:off x="6934200" y="4419600"/>
              <a:ext cx="457200" cy="3810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33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81" name="Rectangle 80"/>
            <p:cNvSpPr/>
            <p:nvPr/>
          </p:nvSpPr>
          <p:spPr>
            <a:xfrm>
              <a:off x="7391400" y="4419600"/>
              <a:ext cx="457200" cy="3810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34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82" name="Rectangle 81"/>
            <p:cNvSpPr/>
            <p:nvPr/>
          </p:nvSpPr>
          <p:spPr>
            <a:xfrm>
              <a:off x="6934200" y="4800600"/>
              <a:ext cx="457200" cy="3810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83" name="Rectangle 82"/>
            <p:cNvSpPr/>
            <p:nvPr/>
          </p:nvSpPr>
          <p:spPr>
            <a:xfrm>
              <a:off x="7391400" y="4800600"/>
              <a:ext cx="457200" cy="3810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84" name="Rectangle 83"/>
            <p:cNvSpPr/>
            <p:nvPr/>
          </p:nvSpPr>
          <p:spPr>
            <a:xfrm>
              <a:off x="7848600" y="4419600"/>
              <a:ext cx="457200" cy="3810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38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85" name="Rectangle 84"/>
            <p:cNvSpPr/>
            <p:nvPr/>
          </p:nvSpPr>
          <p:spPr>
            <a:xfrm>
              <a:off x="8305800" y="4419600"/>
              <a:ext cx="457200" cy="3810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39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86" name="Rectangle 85"/>
            <p:cNvSpPr/>
            <p:nvPr/>
          </p:nvSpPr>
          <p:spPr>
            <a:xfrm>
              <a:off x="7848600" y="4800600"/>
              <a:ext cx="457200" cy="3810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87" name="Rectangle 86"/>
            <p:cNvSpPr/>
            <p:nvPr/>
          </p:nvSpPr>
          <p:spPr>
            <a:xfrm>
              <a:off x="8305800" y="4800600"/>
              <a:ext cx="457200" cy="3810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77" name="Straight Arrow Connector 76"/>
          <p:cNvCxnSpPr>
            <a:stCxn id="121" idx="2"/>
            <a:endCxn id="105" idx="0"/>
          </p:cNvCxnSpPr>
          <p:nvPr/>
        </p:nvCxnSpPr>
        <p:spPr>
          <a:xfrm rot="5400000">
            <a:off x="2752725" y="2676525"/>
            <a:ext cx="762000" cy="1200150"/>
          </a:xfrm>
          <a:prstGeom prst="straightConnector1">
            <a:avLst/>
          </a:prstGeom>
          <a:ln w="25400"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>
            <a:stCxn id="124" idx="2"/>
            <a:endCxn id="96" idx="0"/>
          </p:cNvCxnSpPr>
          <p:nvPr/>
        </p:nvCxnSpPr>
        <p:spPr>
          <a:xfrm rot="5400000">
            <a:off x="3762375" y="3076575"/>
            <a:ext cx="762000" cy="400050"/>
          </a:xfrm>
          <a:prstGeom prst="straightConnector1">
            <a:avLst/>
          </a:prstGeom>
          <a:ln w="25400"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/>
          <p:cNvCxnSpPr>
            <a:stCxn id="128" idx="2"/>
            <a:endCxn id="81" idx="0"/>
          </p:cNvCxnSpPr>
          <p:nvPr/>
        </p:nvCxnSpPr>
        <p:spPr>
          <a:xfrm rot="16200000" flipH="1">
            <a:off x="6348412" y="2109787"/>
            <a:ext cx="762000" cy="2333625"/>
          </a:xfrm>
          <a:prstGeom prst="straightConnector1">
            <a:avLst/>
          </a:prstGeom>
          <a:ln w="25400"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7" name="Arc 146"/>
          <p:cNvSpPr/>
          <p:nvPr/>
        </p:nvSpPr>
        <p:spPr>
          <a:xfrm>
            <a:off x="1600200" y="3429000"/>
            <a:ext cx="533400" cy="533400"/>
          </a:xfrm>
          <a:prstGeom prst="arc">
            <a:avLst>
              <a:gd name="adj1" fmla="val 10937442"/>
              <a:gd name="adj2" fmla="val 0"/>
            </a:avLst>
          </a:prstGeom>
          <a:ln w="254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Arc 147"/>
          <p:cNvSpPr/>
          <p:nvPr/>
        </p:nvSpPr>
        <p:spPr>
          <a:xfrm>
            <a:off x="3352800" y="3429000"/>
            <a:ext cx="533400" cy="533400"/>
          </a:xfrm>
          <a:prstGeom prst="arc">
            <a:avLst>
              <a:gd name="adj1" fmla="val 10937442"/>
              <a:gd name="adj2" fmla="val 0"/>
            </a:avLst>
          </a:prstGeom>
          <a:ln w="254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Arc 148"/>
          <p:cNvSpPr/>
          <p:nvPr/>
        </p:nvSpPr>
        <p:spPr>
          <a:xfrm>
            <a:off x="4953000" y="3429000"/>
            <a:ext cx="533400" cy="533400"/>
          </a:xfrm>
          <a:prstGeom prst="arc">
            <a:avLst>
              <a:gd name="adj1" fmla="val 10937442"/>
              <a:gd name="adj2" fmla="val 0"/>
            </a:avLst>
          </a:prstGeom>
          <a:ln w="254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Arc 149"/>
          <p:cNvSpPr/>
          <p:nvPr/>
        </p:nvSpPr>
        <p:spPr>
          <a:xfrm>
            <a:off x="6705600" y="3429000"/>
            <a:ext cx="533400" cy="533400"/>
          </a:xfrm>
          <a:prstGeom prst="arc">
            <a:avLst>
              <a:gd name="adj1" fmla="val 10937442"/>
              <a:gd name="adj2" fmla="val 0"/>
            </a:avLst>
          </a:prstGeom>
          <a:ln w="254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" name="Arc 151"/>
          <p:cNvSpPr/>
          <p:nvPr/>
        </p:nvSpPr>
        <p:spPr>
          <a:xfrm>
            <a:off x="2133600" y="5257800"/>
            <a:ext cx="533400" cy="533400"/>
          </a:xfrm>
          <a:prstGeom prst="arc">
            <a:avLst>
              <a:gd name="adj1" fmla="val 10937442"/>
              <a:gd name="adj2" fmla="val 0"/>
            </a:avLst>
          </a:prstGeom>
          <a:ln w="254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3" name="Straight Arrow Connector 152"/>
          <p:cNvCxnSpPr/>
          <p:nvPr/>
        </p:nvCxnSpPr>
        <p:spPr>
          <a:xfrm rot="10800000" flipV="1">
            <a:off x="1285876" y="5181598"/>
            <a:ext cx="619125" cy="304801"/>
          </a:xfrm>
          <a:prstGeom prst="straightConnector1">
            <a:avLst/>
          </a:prstGeom>
          <a:ln w="25400"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8" name="Rectangle 157"/>
          <p:cNvSpPr/>
          <p:nvPr/>
        </p:nvSpPr>
        <p:spPr>
          <a:xfrm>
            <a:off x="2286000" y="4724400"/>
            <a:ext cx="400050" cy="381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9" name="TextBox 158"/>
          <p:cNvSpPr txBox="1"/>
          <p:nvPr/>
        </p:nvSpPr>
        <p:spPr>
          <a:xfrm>
            <a:off x="2743200" y="4648200"/>
            <a:ext cx="178766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 </a:t>
            </a:r>
            <a:r>
              <a:rPr lang="en-US" b="1" dirty="0" smtClean="0"/>
              <a:t>copied up </a:t>
            </a:r>
            <a:r>
              <a:rPr lang="en-US" dirty="0" smtClean="0"/>
              <a:t>to </a:t>
            </a:r>
          </a:p>
          <a:p>
            <a:r>
              <a:rPr lang="en-US" dirty="0" smtClean="0"/>
              <a:t>parent node</a:t>
            </a:r>
            <a:endParaRPr lang="en-US" dirty="0"/>
          </a:p>
        </p:txBody>
      </p:sp>
      <p:cxnSp>
        <p:nvCxnSpPr>
          <p:cNvPr id="161" name="Straight Connector 160"/>
          <p:cNvCxnSpPr>
            <a:stCxn id="115" idx="2"/>
          </p:cNvCxnSpPr>
          <p:nvPr/>
        </p:nvCxnSpPr>
        <p:spPr>
          <a:xfrm rot="16200000" flipH="1">
            <a:off x="452437" y="4719637"/>
            <a:ext cx="914400" cy="314325"/>
          </a:xfrm>
          <a:prstGeom prst="line">
            <a:avLst/>
          </a:prstGeom>
          <a:ln w="254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4" name="Group 227"/>
          <p:cNvGrpSpPr/>
          <p:nvPr/>
        </p:nvGrpSpPr>
        <p:grpSpPr>
          <a:xfrm>
            <a:off x="5029200" y="1447800"/>
            <a:ext cx="1752600" cy="762000"/>
            <a:chOff x="304800" y="3200400"/>
            <a:chExt cx="1828800" cy="762000"/>
          </a:xfrm>
        </p:grpSpPr>
        <p:sp>
          <p:nvSpPr>
            <p:cNvPr id="165" name="Rectangle 164"/>
            <p:cNvSpPr/>
            <p:nvPr/>
          </p:nvSpPr>
          <p:spPr>
            <a:xfrm>
              <a:off x="304800" y="3200400"/>
              <a:ext cx="457200" cy="3810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5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66" name="Rectangle 165"/>
            <p:cNvSpPr/>
            <p:nvPr/>
          </p:nvSpPr>
          <p:spPr>
            <a:xfrm>
              <a:off x="762000" y="3200400"/>
              <a:ext cx="457200" cy="3810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13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67" name="Rectangle 166"/>
            <p:cNvSpPr/>
            <p:nvPr/>
          </p:nvSpPr>
          <p:spPr>
            <a:xfrm>
              <a:off x="304800" y="3581400"/>
              <a:ext cx="457200" cy="3810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68" name="Rectangle 167"/>
            <p:cNvSpPr/>
            <p:nvPr/>
          </p:nvSpPr>
          <p:spPr>
            <a:xfrm>
              <a:off x="762000" y="3581400"/>
              <a:ext cx="457200" cy="3810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69" name="Rectangle 168"/>
            <p:cNvSpPr/>
            <p:nvPr/>
          </p:nvSpPr>
          <p:spPr>
            <a:xfrm>
              <a:off x="1219200" y="3200400"/>
              <a:ext cx="457200" cy="3810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70" name="Rectangle 169"/>
            <p:cNvSpPr/>
            <p:nvPr/>
          </p:nvSpPr>
          <p:spPr>
            <a:xfrm>
              <a:off x="1676400" y="3200400"/>
              <a:ext cx="457200" cy="3810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71" name="Rectangle 170"/>
            <p:cNvSpPr/>
            <p:nvPr/>
          </p:nvSpPr>
          <p:spPr>
            <a:xfrm>
              <a:off x="1219200" y="3581400"/>
              <a:ext cx="457200" cy="3810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72" name="Rectangle 171"/>
            <p:cNvSpPr/>
            <p:nvPr/>
          </p:nvSpPr>
          <p:spPr>
            <a:xfrm>
              <a:off x="1676400" y="3581400"/>
              <a:ext cx="457200" cy="3810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73" name="Group 227"/>
          <p:cNvGrpSpPr/>
          <p:nvPr/>
        </p:nvGrpSpPr>
        <p:grpSpPr>
          <a:xfrm>
            <a:off x="7086600" y="1447800"/>
            <a:ext cx="1752600" cy="762000"/>
            <a:chOff x="304800" y="3200400"/>
            <a:chExt cx="1828800" cy="762000"/>
          </a:xfrm>
        </p:grpSpPr>
        <p:sp>
          <p:nvSpPr>
            <p:cNvPr id="174" name="Rectangle 173"/>
            <p:cNvSpPr/>
            <p:nvPr/>
          </p:nvSpPr>
          <p:spPr>
            <a:xfrm>
              <a:off x="304800" y="3200400"/>
              <a:ext cx="457200" cy="3810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24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75" name="Rectangle 174"/>
            <p:cNvSpPr/>
            <p:nvPr/>
          </p:nvSpPr>
          <p:spPr>
            <a:xfrm>
              <a:off x="762000" y="3200400"/>
              <a:ext cx="457200" cy="3810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30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76" name="Rectangle 175"/>
            <p:cNvSpPr/>
            <p:nvPr/>
          </p:nvSpPr>
          <p:spPr>
            <a:xfrm>
              <a:off x="304800" y="3581400"/>
              <a:ext cx="457200" cy="3810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77" name="Rectangle 176"/>
            <p:cNvSpPr/>
            <p:nvPr/>
          </p:nvSpPr>
          <p:spPr>
            <a:xfrm>
              <a:off x="762000" y="3581400"/>
              <a:ext cx="457200" cy="3810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78" name="Rectangle 177"/>
            <p:cNvSpPr/>
            <p:nvPr/>
          </p:nvSpPr>
          <p:spPr>
            <a:xfrm>
              <a:off x="1219200" y="3200400"/>
              <a:ext cx="457200" cy="3810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79" name="Rectangle 178"/>
            <p:cNvSpPr/>
            <p:nvPr/>
          </p:nvSpPr>
          <p:spPr>
            <a:xfrm>
              <a:off x="1676400" y="3200400"/>
              <a:ext cx="457200" cy="3810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80" name="Rectangle 179"/>
            <p:cNvSpPr/>
            <p:nvPr/>
          </p:nvSpPr>
          <p:spPr>
            <a:xfrm>
              <a:off x="1219200" y="3581400"/>
              <a:ext cx="457200" cy="3810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81" name="Rectangle 180"/>
            <p:cNvSpPr/>
            <p:nvPr/>
          </p:nvSpPr>
          <p:spPr>
            <a:xfrm>
              <a:off x="1676400" y="3581400"/>
              <a:ext cx="457200" cy="3810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182" name="Arc 181"/>
          <p:cNvSpPr/>
          <p:nvPr/>
        </p:nvSpPr>
        <p:spPr>
          <a:xfrm>
            <a:off x="6629400" y="1219200"/>
            <a:ext cx="533400" cy="533400"/>
          </a:xfrm>
          <a:prstGeom prst="arc">
            <a:avLst>
              <a:gd name="adj1" fmla="val 10937442"/>
              <a:gd name="adj2" fmla="val 0"/>
            </a:avLst>
          </a:prstGeom>
          <a:ln w="254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3" name="Straight Arrow Connector 182"/>
          <p:cNvCxnSpPr>
            <a:stCxn id="189" idx="2"/>
            <a:endCxn id="169" idx="0"/>
          </p:cNvCxnSpPr>
          <p:nvPr/>
        </p:nvCxnSpPr>
        <p:spPr>
          <a:xfrm rot="5400000">
            <a:off x="6034088" y="1081088"/>
            <a:ext cx="457200" cy="276225"/>
          </a:xfrm>
          <a:prstGeom prst="straightConnector1">
            <a:avLst/>
          </a:prstGeom>
          <a:ln w="25400"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5" name="TextBox 184"/>
          <p:cNvSpPr txBox="1"/>
          <p:nvPr/>
        </p:nvSpPr>
        <p:spPr>
          <a:xfrm>
            <a:off x="7086600" y="533400"/>
            <a:ext cx="185178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17 </a:t>
            </a:r>
            <a:r>
              <a:rPr lang="en-US" b="1" dirty="0" smtClean="0"/>
              <a:t>pushed up</a:t>
            </a:r>
          </a:p>
          <a:p>
            <a:r>
              <a:rPr lang="en-US" dirty="0" smtClean="0"/>
              <a:t>into parent node</a:t>
            </a:r>
            <a:endParaRPr lang="en-US" dirty="0"/>
          </a:p>
        </p:txBody>
      </p:sp>
      <p:grpSp>
        <p:nvGrpSpPr>
          <p:cNvPr id="190" name="Group 189"/>
          <p:cNvGrpSpPr/>
          <p:nvPr/>
        </p:nvGrpSpPr>
        <p:grpSpPr>
          <a:xfrm>
            <a:off x="6324600" y="609600"/>
            <a:ext cx="762000" cy="381000"/>
            <a:chOff x="6477000" y="381000"/>
            <a:chExt cx="762000" cy="381000"/>
          </a:xfrm>
        </p:grpSpPr>
        <p:sp>
          <p:nvSpPr>
            <p:cNvPr id="184" name="Rectangle 183"/>
            <p:cNvSpPr/>
            <p:nvPr/>
          </p:nvSpPr>
          <p:spPr>
            <a:xfrm>
              <a:off x="6629400" y="381000"/>
              <a:ext cx="457200" cy="3810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17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88" name="Rectangle 187"/>
            <p:cNvSpPr/>
            <p:nvPr/>
          </p:nvSpPr>
          <p:spPr>
            <a:xfrm>
              <a:off x="7086600" y="381000"/>
              <a:ext cx="152400" cy="3810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9" name="Rectangle 188"/>
            <p:cNvSpPr/>
            <p:nvPr/>
          </p:nvSpPr>
          <p:spPr>
            <a:xfrm>
              <a:off x="6477000" y="381000"/>
              <a:ext cx="152400" cy="3810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92" name="Straight Arrow Connector 191"/>
          <p:cNvCxnSpPr>
            <a:stCxn id="188" idx="2"/>
            <a:endCxn id="174" idx="0"/>
          </p:cNvCxnSpPr>
          <p:nvPr/>
        </p:nvCxnSpPr>
        <p:spPr>
          <a:xfrm rot="16200000" flipH="1">
            <a:off x="6929437" y="1071562"/>
            <a:ext cx="457200" cy="295275"/>
          </a:xfrm>
          <a:prstGeom prst="straightConnector1">
            <a:avLst/>
          </a:prstGeom>
          <a:ln w="25400"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" dur="5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2" grpId="0" animBg="1"/>
      <p:bldP spid="158" grpId="0" animBg="1"/>
      <p:bldP spid="159" grpId="0"/>
      <p:bldP spid="18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r>
              <a:rPr lang="en-US" dirty="0" smtClean="0"/>
              <a:t>Deleting a data entry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Start at root, find leaf </a:t>
            </a:r>
            <a:r>
              <a:rPr lang="en-US" i="1" dirty="0" smtClean="0"/>
              <a:t>L</a:t>
            </a:r>
            <a:r>
              <a:rPr lang="en-US" dirty="0" smtClean="0"/>
              <a:t> where entry belongs.</a:t>
            </a:r>
          </a:p>
          <a:p>
            <a:r>
              <a:rPr lang="en-US" dirty="0" smtClean="0"/>
              <a:t>Remove the entry.</a:t>
            </a:r>
          </a:p>
          <a:p>
            <a:pPr lvl="1">
              <a:buSzPct val="75000"/>
            </a:pPr>
            <a:r>
              <a:rPr lang="en-US" dirty="0" smtClean="0"/>
              <a:t>If L is at least half-full, </a:t>
            </a:r>
            <a:r>
              <a:rPr lang="en-US" i="1" dirty="0" smtClean="0"/>
              <a:t>done! </a:t>
            </a:r>
          </a:p>
          <a:p>
            <a:pPr lvl="1">
              <a:buSzPct val="75000"/>
            </a:pPr>
            <a:r>
              <a:rPr lang="en-US" dirty="0" smtClean="0"/>
              <a:t>If L has only </a:t>
            </a:r>
            <a:r>
              <a:rPr lang="en-US" b="1" dirty="0" smtClean="0"/>
              <a:t>d-1 </a:t>
            </a:r>
            <a:r>
              <a:rPr lang="en-US" dirty="0" smtClean="0"/>
              <a:t>entries,</a:t>
            </a:r>
          </a:p>
          <a:p>
            <a:pPr lvl="2"/>
            <a:r>
              <a:rPr lang="en-US" dirty="0" smtClean="0"/>
              <a:t>Try to </a:t>
            </a:r>
            <a:r>
              <a:rPr lang="en-US" dirty="0" smtClean="0">
                <a:solidFill>
                  <a:schemeClr val="accent2"/>
                </a:solidFill>
              </a:rPr>
              <a:t>re-distribute</a:t>
            </a:r>
            <a:r>
              <a:rPr lang="en-US" dirty="0" smtClean="0"/>
              <a:t>, borrowing from </a:t>
            </a:r>
            <a:r>
              <a:rPr lang="en-US" i="1" u="sng" dirty="0" smtClean="0"/>
              <a:t>sibling</a:t>
            </a:r>
            <a:r>
              <a:rPr lang="en-US" i="1" dirty="0" smtClean="0"/>
              <a:t> (adjacent node with same parent as L)</a:t>
            </a:r>
            <a:r>
              <a:rPr lang="en-US" dirty="0" smtClean="0"/>
              <a:t>.</a:t>
            </a:r>
          </a:p>
          <a:p>
            <a:pPr lvl="2"/>
            <a:r>
              <a:rPr lang="en-US" dirty="0" smtClean="0"/>
              <a:t>If re-distribution fails, </a:t>
            </a:r>
            <a:r>
              <a:rPr lang="en-US" i="1" u="sng" dirty="0" smtClean="0">
                <a:solidFill>
                  <a:schemeClr val="accent2"/>
                </a:solidFill>
              </a:rPr>
              <a:t>merge</a:t>
            </a:r>
            <a:r>
              <a:rPr lang="en-US" dirty="0" smtClean="0"/>
              <a:t> </a:t>
            </a:r>
            <a:r>
              <a:rPr lang="en-US" i="1" dirty="0" smtClean="0"/>
              <a:t>L </a:t>
            </a:r>
            <a:r>
              <a:rPr lang="en-US" dirty="0" smtClean="0"/>
              <a:t>and sibling.</a:t>
            </a:r>
          </a:p>
          <a:p>
            <a:r>
              <a:rPr lang="en-US" dirty="0" smtClean="0"/>
              <a:t>If merge occurred, must delete entry (pointing to </a:t>
            </a:r>
            <a:r>
              <a:rPr lang="en-US" i="1" dirty="0" smtClean="0"/>
              <a:t>L</a:t>
            </a:r>
            <a:r>
              <a:rPr lang="en-US" dirty="0" smtClean="0"/>
              <a:t> or sibling) from parent of </a:t>
            </a:r>
            <a:r>
              <a:rPr lang="en-US" i="1" dirty="0" smtClean="0"/>
              <a:t>L</a:t>
            </a:r>
            <a:r>
              <a:rPr lang="en-US" dirty="0" smtClean="0"/>
              <a:t>.</a:t>
            </a:r>
          </a:p>
          <a:p>
            <a:r>
              <a:rPr lang="en-US" dirty="0" smtClean="0"/>
              <a:t>Merge could propagate to root, decreasing height.</a:t>
            </a:r>
          </a:p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02/18/2010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Lipyeow Lim -- University of Hawaii at Manoa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31DCD-F7CC-4C1E-9F1E-5AEAF1A1BE2F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/>
          <a:lstStyle/>
          <a:p>
            <a:r>
              <a:rPr lang="en-US" dirty="0" smtClean="0"/>
              <a:t>Miscellaneous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1"/>
            <a:ext cx="8229600" cy="23622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How do we handle data with duplicates ?</a:t>
            </a:r>
          </a:p>
          <a:p>
            <a:pPr lvl="1"/>
            <a:r>
              <a:rPr lang="en-US" dirty="0" smtClean="0"/>
              <a:t>Overflow buckets</a:t>
            </a:r>
          </a:p>
          <a:p>
            <a:pPr lvl="1"/>
            <a:r>
              <a:rPr lang="en-US" dirty="0" smtClean="0"/>
              <a:t>Make rid part of the key</a:t>
            </a:r>
          </a:p>
          <a:p>
            <a:pPr lvl="1"/>
            <a:r>
              <a:rPr lang="en-US" dirty="0" smtClean="0"/>
              <a:t>Each data entry stores &lt;key, list of rids&gt;</a:t>
            </a:r>
          </a:p>
          <a:p>
            <a:r>
              <a:rPr lang="en-US" dirty="0" smtClean="0"/>
              <a:t>Clustered </a:t>
            </a:r>
            <a:r>
              <a:rPr lang="en-US" dirty="0" err="1" smtClean="0"/>
              <a:t>vs</a:t>
            </a:r>
            <a:r>
              <a:rPr lang="en-US" dirty="0" smtClean="0"/>
              <a:t> </a:t>
            </a:r>
            <a:r>
              <a:rPr lang="en-US" dirty="0" err="1" smtClean="0"/>
              <a:t>Unclustered</a:t>
            </a:r>
            <a:r>
              <a:rPr lang="en-US" dirty="0" smtClean="0"/>
              <a:t> indexes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02/18/2010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Lipyeow Lim -- University of Hawaii at Manoa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85596-13C1-4CB9-B2C0-B82D4E28DECA}" type="slidenum">
              <a:rPr lang="en-US" smtClean="0"/>
              <a:pPr/>
              <a:t>13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115888" y="3352800"/>
            <a:ext cx="8951912" cy="2895600"/>
            <a:chOff x="188913" y="3709988"/>
            <a:chExt cx="8951912" cy="2895600"/>
          </a:xfrm>
        </p:grpSpPr>
        <p:sp>
          <p:nvSpPr>
            <p:cNvPr id="8" name="Rectangle 2"/>
            <p:cNvSpPr>
              <a:spLocks noChangeArrowheads="1"/>
            </p:cNvSpPr>
            <p:nvPr/>
          </p:nvSpPr>
          <p:spPr bwMode="auto">
            <a:xfrm>
              <a:off x="736600" y="6148388"/>
              <a:ext cx="19050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Rectangle 3"/>
            <p:cNvSpPr>
              <a:spLocks noChangeArrowheads="1"/>
            </p:cNvSpPr>
            <p:nvPr/>
          </p:nvSpPr>
          <p:spPr bwMode="auto">
            <a:xfrm>
              <a:off x="3175000" y="6148388"/>
              <a:ext cx="28956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>
              <a:off x="736600" y="6148388"/>
              <a:ext cx="19050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Rectangle 7"/>
            <p:cNvSpPr>
              <a:spLocks noChangeArrowheads="1"/>
            </p:cNvSpPr>
            <p:nvPr/>
          </p:nvSpPr>
          <p:spPr bwMode="auto">
            <a:xfrm>
              <a:off x="3175000" y="6148388"/>
              <a:ext cx="28956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Freeform 8"/>
            <p:cNvSpPr>
              <a:spLocks/>
            </p:cNvSpPr>
            <p:nvPr/>
          </p:nvSpPr>
          <p:spPr bwMode="auto">
            <a:xfrm>
              <a:off x="331788" y="5995988"/>
              <a:ext cx="398462" cy="328612"/>
            </a:xfrm>
            <a:custGeom>
              <a:avLst/>
              <a:gdLst/>
              <a:ahLst/>
              <a:cxnLst>
                <a:cxn ang="0">
                  <a:pos x="0" y="206"/>
                </a:cxn>
                <a:cxn ang="0">
                  <a:pos x="0" y="0"/>
                </a:cxn>
                <a:cxn ang="0">
                  <a:pos x="250" y="0"/>
                </a:cxn>
                <a:cxn ang="0">
                  <a:pos x="250" y="206"/>
                </a:cxn>
                <a:cxn ang="0">
                  <a:pos x="0" y="206"/>
                </a:cxn>
              </a:cxnLst>
              <a:rect l="0" t="0" r="r" b="b"/>
              <a:pathLst>
                <a:path w="251" h="207">
                  <a:moveTo>
                    <a:pt x="0" y="206"/>
                  </a:moveTo>
                  <a:lnTo>
                    <a:pt x="0" y="0"/>
                  </a:lnTo>
                  <a:lnTo>
                    <a:pt x="250" y="0"/>
                  </a:lnTo>
                  <a:lnTo>
                    <a:pt x="250" y="206"/>
                  </a:lnTo>
                  <a:lnTo>
                    <a:pt x="0" y="206"/>
                  </a:lnTo>
                </a:path>
              </a:pathLst>
            </a:custGeom>
            <a:noFill/>
            <a:ln w="12700" cap="rnd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Freeform 9"/>
            <p:cNvSpPr>
              <a:spLocks/>
            </p:cNvSpPr>
            <p:nvPr/>
          </p:nvSpPr>
          <p:spPr bwMode="auto">
            <a:xfrm>
              <a:off x="860425" y="5995988"/>
              <a:ext cx="396875" cy="328612"/>
            </a:xfrm>
            <a:custGeom>
              <a:avLst/>
              <a:gdLst/>
              <a:ahLst/>
              <a:cxnLst>
                <a:cxn ang="0">
                  <a:pos x="0" y="206"/>
                </a:cxn>
                <a:cxn ang="0">
                  <a:pos x="0" y="0"/>
                </a:cxn>
                <a:cxn ang="0">
                  <a:pos x="249" y="0"/>
                </a:cxn>
                <a:cxn ang="0">
                  <a:pos x="249" y="206"/>
                </a:cxn>
                <a:cxn ang="0">
                  <a:pos x="0" y="206"/>
                </a:cxn>
              </a:cxnLst>
              <a:rect l="0" t="0" r="r" b="b"/>
              <a:pathLst>
                <a:path w="250" h="207">
                  <a:moveTo>
                    <a:pt x="0" y="206"/>
                  </a:moveTo>
                  <a:lnTo>
                    <a:pt x="0" y="0"/>
                  </a:lnTo>
                  <a:lnTo>
                    <a:pt x="249" y="0"/>
                  </a:lnTo>
                  <a:lnTo>
                    <a:pt x="249" y="206"/>
                  </a:lnTo>
                  <a:lnTo>
                    <a:pt x="0" y="206"/>
                  </a:lnTo>
                </a:path>
              </a:pathLst>
            </a:custGeom>
            <a:noFill/>
            <a:ln w="12700" cap="rnd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Freeform 10"/>
            <p:cNvSpPr>
              <a:spLocks/>
            </p:cNvSpPr>
            <p:nvPr/>
          </p:nvSpPr>
          <p:spPr bwMode="auto">
            <a:xfrm>
              <a:off x="1387475" y="5995988"/>
              <a:ext cx="400050" cy="328612"/>
            </a:xfrm>
            <a:custGeom>
              <a:avLst/>
              <a:gdLst/>
              <a:ahLst/>
              <a:cxnLst>
                <a:cxn ang="0">
                  <a:pos x="0" y="206"/>
                </a:cxn>
                <a:cxn ang="0">
                  <a:pos x="0" y="0"/>
                </a:cxn>
                <a:cxn ang="0">
                  <a:pos x="251" y="0"/>
                </a:cxn>
                <a:cxn ang="0">
                  <a:pos x="251" y="206"/>
                </a:cxn>
                <a:cxn ang="0">
                  <a:pos x="0" y="206"/>
                </a:cxn>
              </a:cxnLst>
              <a:rect l="0" t="0" r="r" b="b"/>
              <a:pathLst>
                <a:path w="252" h="207">
                  <a:moveTo>
                    <a:pt x="0" y="206"/>
                  </a:moveTo>
                  <a:lnTo>
                    <a:pt x="0" y="0"/>
                  </a:lnTo>
                  <a:lnTo>
                    <a:pt x="251" y="0"/>
                  </a:lnTo>
                  <a:lnTo>
                    <a:pt x="251" y="206"/>
                  </a:lnTo>
                  <a:lnTo>
                    <a:pt x="0" y="206"/>
                  </a:lnTo>
                </a:path>
              </a:pathLst>
            </a:custGeom>
            <a:noFill/>
            <a:ln w="12700" cap="rnd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Freeform 11"/>
            <p:cNvSpPr>
              <a:spLocks/>
            </p:cNvSpPr>
            <p:nvPr/>
          </p:nvSpPr>
          <p:spPr bwMode="auto">
            <a:xfrm>
              <a:off x="1917700" y="5995988"/>
              <a:ext cx="396875" cy="328612"/>
            </a:xfrm>
            <a:custGeom>
              <a:avLst/>
              <a:gdLst/>
              <a:ahLst/>
              <a:cxnLst>
                <a:cxn ang="0">
                  <a:pos x="0" y="206"/>
                </a:cxn>
                <a:cxn ang="0">
                  <a:pos x="0" y="0"/>
                </a:cxn>
                <a:cxn ang="0">
                  <a:pos x="249" y="0"/>
                </a:cxn>
                <a:cxn ang="0">
                  <a:pos x="249" y="206"/>
                </a:cxn>
                <a:cxn ang="0">
                  <a:pos x="0" y="206"/>
                </a:cxn>
              </a:cxnLst>
              <a:rect l="0" t="0" r="r" b="b"/>
              <a:pathLst>
                <a:path w="250" h="207">
                  <a:moveTo>
                    <a:pt x="0" y="206"/>
                  </a:moveTo>
                  <a:lnTo>
                    <a:pt x="0" y="0"/>
                  </a:lnTo>
                  <a:lnTo>
                    <a:pt x="249" y="0"/>
                  </a:lnTo>
                  <a:lnTo>
                    <a:pt x="249" y="206"/>
                  </a:lnTo>
                  <a:lnTo>
                    <a:pt x="0" y="206"/>
                  </a:lnTo>
                </a:path>
              </a:pathLst>
            </a:custGeom>
            <a:noFill/>
            <a:ln w="12700" cap="rnd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Freeform 12"/>
            <p:cNvSpPr>
              <a:spLocks/>
            </p:cNvSpPr>
            <p:nvPr/>
          </p:nvSpPr>
          <p:spPr bwMode="auto">
            <a:xfrm>
              <a:off x="2446338" y="5995988"/>
              <a:ext cx="396875" cy="328612"/>
            </a:xfrm>
            <a:custGeom>
              <a:avLst/>
              <a:gdLst/>
              <a:ahLst/>
              <a:cxnLst>
                <a:cxn ang="0">
                  <a:pos x="0" y="206"/>
                </a:cxn>
                <a:cxn ang="0">
                  <a:pos x="0" y="0"/>
                </a:cxn>
                <a:cxn ang="0">
                  <a:pos x="249" y="0"/>
                </a:cxn>
                <a:cxn ang="0">
                  <a:pos x="249" y="206"/>
                </a:cxn>
                <a:cxn ang="0">
                  <a:pos x="0" y="206"/>
                </a:cxn>
              </a:cxnLst>
              <a:rect l="0" t="0" r="r" b="b"/>
              <a:pathLst>
                <a:path w="250" h="207">
                  <a:moveTo>
                    <a:pt x="0" y="206"/>
                  </a:moveTo>
                  <a:lnTo>
                    <a:pt x="0" y="0"/>
                  </a:lnTo>
                  <a:lnTo>
                    <a:pt x="249" y="0"/>
                  </a:lnTo>
                  <a:lnTo>
                    <a:pt x="249" y="206"/>
                  </a:lnTo>
                  <a:lnTo>
                    <a:pt x="0" y="206"/>
                  </a:lnTo>
                </a:path>
              </a:pathLst>
            </a:custGeom>
            <a:noFill/>
            <a:ln w="12700" cap="rnd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Freeform 13"/>
            <p:cNvSpPr>
              <a:spLocks/>
            </p:cNvSpPr>
            <p:nvPr/>
          </p:nvSpPr>
          <p:spPr bwMode="auto">
            <a:xfrm>
              <a:off x="2973388" y="5995988"/>
              <a:ext cx="398462" cy="328612"/>
            </a:xfrm>
            <a:custGeom>
              <a:avLst/>
              <a:gdLst/>
              <a:ahLst/>
              <a:cxnLst>
                <a:cxn ang="0">
                  <a:pos x="0" y="206"/>
                </a:cxn>
                <a:cxn ang="0">
                  <a:pos x="0" y="0"/>
                </a:cxn>
                <a:cxn ang="0">
                  <a:pos x="250" y="0"/>
                </a:cxn>
                <a:cxn ang="0">
                  <a:pos x="250" y="206"/>
                </a:cxn>
                <a:cxn ang="0">
                  <a:pos x="0" y="206"/>
                </a:cxn>
              </a:cxnLst>
              <a:rect l="0" t="0" r="r" b="b"/>
              <a:pathLst>
                <a:path w="251" h="207">
                  <a:moveTo>
                    <a:pt x="0" y="206"/>
                  </a:moveTo>
                  <a:lnTo>
                    <a:pt x="0" y="0"/>
                  </a:lnTo>
                  <a:lnTo>
                    <a:pt x="250" y="0"/>
                  </a:lnTo>
                  <a:lnTo>
                    <a:pt x="250" y="206"/>
                  </a:lnTo>
                  <a:lnTo>
                    <a:pt x="0" y="206"/>
                  </a:lnTo>
                </a:path>
              </a:pathLst>
            </a:custGeom>
            <a:noFill/>
            <a:ln w="12700" cap="rnd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Freeform 14"/>
            <p:cNvSpPr>
              <a:spLocks/>
            </p:cNvSpPr>
            <p:nvPr/>
          </p:nvSpPr>
          <p:spPr bwMode="auto">
            <a:xfrm>
              <a:off x="3502025" y="5995988"/>
              <a:ext cx="398463" cy="328612"/>
            </a:xfrm>
            <a:custGeom>
              <a:avLst/>
              <a:gdLst/>
              <a:ahLst/>
              <a:cxnLst>
                <a:cxn ang="0">
                  <a:pos x="0" y="206"/>
                </a:cxn>
                <a:cxn ang="0">
                  <a:pos x="0" y="0"/>
                </a:cxn>
                <a:cxn ang="0">
                  <a:pos x="250" y="0"/>
                </a:cxn>
                <a:cxn ang="0">
                  <a:pos x="250" y="206"/>
                </a:cxn>
                <a:cxn ang="0">
                  <a:pos x="0" y="206"/>
                </a:cxn>
              </a:cxnLst>
              <a:rect l="0" t="0" r="r" b="b"/>
              <a:pathLst>
                <a:path w="251" h="207">
                  <a:moveTo>
                    <a:pt x="0" y="206"/>
                  </a:moveTo>
                  <a:lnTo>
                    <a:pt x="0" y="0"/>
                  </a:lnTo>
                  <a:lnTo>
                    <a:pt x="250" y="0"/>
                  </a:lnTo>
                  <a:lnTo>
                    <a:pt x="250" y="206"/>
                  </a:lnTo>
                  <a:lnTo>
                    <a:pt x="0" y="206"/>
                  </a:lnTo>
                </a:path>
              </a:pathLst>
            </a:custGeom>
            <a:noFill/>
            <a:ln w="12700" cap="rnd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Freeform 15"/>
            <p:cNvSpPr>
              <a:spLocks/>
            </p:cNvSpPr>
            <p:nvPr/>
          </p:nvSpPr>
          <p:spPr bwMode="auto">
            <a:xfrm>
              <a:off x="1092200" y="4914900"/>
              <a:ext cx="1724025" cy="15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85" y="0"/>
                </a:cxn>
                <a:cxn ang="0">
                  <a:pos x="0" y="0"/>
                </a:cxn>
              </a:cxnLst>
              <a:rect l="0" t="0" r="r" b="b"/>
              <a:pathLst>
                <a:path w="1086" h="1">
                  <a:moveTo>
                    <a:pt x="0" y="0"/>
                  </a:moveTo>
                  <a:lnTo>
                    <a:pt x="1085" y="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chemeClr val="tx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Freeform 16"/>
            <p:cNvSpPr>
              <a:spLocks/>
            </p:cNvSpPr>
            <p:nvPr/>
          </p:nvSpPr>
          <p:spPr bwMode="auto">
            <a:xfrm>
              <a:off x="1092200" y="3940175"/>
              <a:ext cx="909638" cy="976313"/>
            </a:xfrm>
            <a:custGeom>
              <a:avLst/>
              <a:gdLst/>
              <a:ahLst/>
              <a:cxnLst>
                <a:cxn ang="0">
                  <a:pos x="0" y="614"/>
                </a:cxn>
                <a:cxn ang="0">
                  <a:pos x="572" y="0"/>
                </a:cxn>
                <a:cxn ang="0">
                  <a:pos x="0" y="614"/>
                </a:cxn>
              </a:cxnLst>
              <a:rect l="0" t="0" r="r" b="b"/>
              <a:pathLst>
                <a:path w="573" h="615">
                  <a:moveTo>
                    <a:pt x="0" y="614"/>
                  </a:moveTo>
                  <a:lnTo>
                    <a:pt x="572" y="0"/>
                  </a:lnTo>
                  <a:lnTo>
                    <a:pt x="0" y="61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Freeform 17"/>
            <p:cNvSpPr>
              <a:spLocks/>
            </p:cNvSpPr>
            <p:nvPr/>
          </p:nvSpPr>
          <p:spPr bwMode="auto">
            <a:xfrm>
              <a:off x="2000250" y="3940175"/>
              <a:ext cx="825500" cy="97631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19" y="614"/>
                </a:cxn>
                <a:cxn ang="0">
                  <a:pos x="0" y="0"/>
                </a:cxn>
              </a:cxnLst>
              <a:rect l="0" t="0" r="r" b="b"/>
              <a:pathLst>
                <a:path w="520" h="615">
                  <a:moveTo>
                    <a:pt x="0" y="0"/>
                  </a:moveTo>
                  <a:lnTo>
                    <a:pt x="519" y="61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Freeform 18"/>
            <p:cNvSpPr>
              <a:spLocks/>
            </p:cNvSpPr>
            <p:nvPr/>
          </p:nvSpPr>
          <p:spPr bwMode="auto">
            <a:xfrm>
              <a:off x="1666875" y="3854450"/>
              <a:ext cx="334963" cy="8731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5" y="8"/>
                </a:cxn>
                <a:cxn ang="0">
                  <a:pos x="210" y="54"/>
                </a:cxn>
                <a:cxn ang="0">
                  <a:pos x="0" y="0"/>
                </a:cxn>
              </a:cxnLst>
              <a:rect l="0" t="0" r="r" b="b"/>
              <a:pathLst>
                <a:path w="211" h="55">
                  <a:moveTo>
                    <a:pt x="0" y="0"/>
                  </a:moveTo>
                  <a:lnTo>
                    <a:pt x="35" y="8"/>
                  </a:lnTo>
                  <a:lnTo>
                    <a:pt x="210" y="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Freeform 19"/>
            <p:cNvSpPr>
              <a:spLocks/>
            </p:cNvSpPr>
            <p:nvPr/>
          </p:nvSpPr>
          <p:spPr bwMode="auto">
            <a:xfrm>
              <a:off x="1903413" y="3892550"/>
              <a:ext cx="98425" cy="49213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61" y="30"/>
                </a:cxn>
                <a:cxn ang="0">
                  <a:pos x="0" y="29"/>
                </a:cxn>
                <a:cxn ang="0">
                  <a:pos x="7" y="0"/>
                </a:cxn>
              </a:cxnLst>
              <a:rect l="0" t="0" r="r" b="b"/>
              <a:pathLst>
                <a:path w="62" h="31">
                  <a:moveTo>
                    <a:pt x="7" y="0"/>
                  </a:moveTo>
                  <a:lnTo>
                    <a:pt x="61" y="30"/>
                  </a:lnTo>
                  <a:lnTo>
                    <a:pt x="0" y="29"/>
                  </a:lnTo>
                  <a:lnTo>
                    <a:pt x="7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Freeform 20"/>
            <p:cNvSpPr>
              <a:spLocks/>
            </p:cNvSpPr>
            <p:nvPr/>
          </p:nvSpPr>
          <p:spPr bwMode="auto">
            <a:xfrm>
              <a:off x="674688" y="5173663"/>
              <a:ext cx="468312" cy="32385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94" y="0"/>
                </a:cxn>
                <a:cxn ang="0">
                  <a:pos x="294" y="203"/>
                </a:cxn>
                <a:cxn ang="0">
                  <a:pos x="0" y="203"/>
                </a:cxn>
                <a:cxn ang="0">
                  <a:pos x="0" y="0"/>
                </a:cxn>
              </a:cxnLst>
              <a:rect l="0" t="0" r="r" b="b"/>
              <a:pathLst>
                <a:path w="295" h="204">
                  <a:moveTo>
                    <a:pt x="0" y="0"/>
                  </a:moveTo>
                  <a:lnTo>
                    <a:pt x="294" y="0"/>
                  </a:lnTo>
                  <a:lnTo>
                    <a:pt x="294" y="203"/>
                  </a:lnTo>
                  <a:lnTo>
                    <a:pt x="0" y="203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Freeform 21"/>
            <p:cNvSpPr>
              <a:spLocks/>
            </p:cNvSpPr>
            <p:nvPr/>
          </p:nvSpPr>
          <p:spPr bwMode="auto">
            <a:xfrm>
              <a:off x="1141413" y="5292725"/>
              <a:ext cx="74612" cy="38100"/>
            </a:xfrm>
            <a:custGeom>
              <a:avLst/>
              <a:gdLst/>
              <a:ahLst/>
              <a:cxnLst>
                <a:cxn ang="0">
                  <a:pos x="46" y="23"/>
                </a:cxn>
                <a:cxn ang="0">
                  <a:pos x="0" y="12"/>
                </a:cxn>
                <a:cxn ang="0">
                  <a:pos x="46" y="0"/>
                </a:cxn>
              </a:cxnLst>
              <a:rect l="0" t="0" r="r" b="b"/>
              <a:pathLst>
                <a:path w="47" h="24">
                  <a:moveTo>
                    <a:pt x="46" y="23"/>
                  </a:moveTo>
                  <a:lnTo>
                    <a:pt x="0" y="12"/>
                  </a:lnTo>
                  <a:lnTo>
                    <a:pt x="46" y="0"/>
                  </a:lnTo>
                </a:path>
              </a:pathLst>
            </a:custGeom>
            <a:noFill/>
            <a:ln w="12700" cap="rnd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Freeform 22"/>
            <p:cNvSpPr>
              <a:spLocks/>
            </p:cNvSpPr>
            <p:nvPr/>
          </p:nvSpPr>
          <p:spPr bwMode="auto">
            <a:xfrm>
              <a:off x="1141413" y="5311775"/>
              <a:ext cx="280987" cy="15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76" y="0"/>
                </a:cxn>
                <a:cxn ang="0">
                  <a:pos x="0" y="0"/>
                </a:cxn>
              </a:cxnLst>
              <a:rect l="0" t="0" r="r" b="b"/>
              <a:pathLst>
                <a:path w="177" h="1">
                  <a:moveTo>
                    <a:pt x="0" y="0"/>
                  </a:moveTo>
                  <a:lnTo>
                    <a:pt x="176" y="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Freeform 23"/>
            <p:cNvSpPr>
              <a:spLocks/>
            </p:cNvSpPr>
            <p:nvPr/>
          </p:nvSpPr>
          <p:spPr bwMode="auto">
            <a:xfrm>
              <a:off x="1346200" y="5292725"/>
              <a:ext cx="76200" cy="381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7" y="12"/>
                </a:cxn>
                <a:cxn ang="0">
                  <a:pos x="0" y="23"/>
                </a:cxn>
              </a:cxnLst>
              <a:rect l="0" t="0" r="r" b="b"/>
              <a:pathLst>
                <a:path w="48" h="24">
                  <a:moveTo>
                    <a:pt x="0" y="0"/>
                  </a:moveTo>
                  <a:lnTo>
                    <a:pt x="47" y="12"/>
                  </a:lnTo>
                  <a:lnTo>
                    <a:pt x="0" y="23"/>
                  </a:lnTo>
                </a:path>
              </a:pathLst>
            </a:custGeom>
            <a:noFill/>
            <a:ln w="12700" cap="rnd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8" name="Freeform 24"/>
            <p:cNvSpPr>
              <a:spLocks/>
            </p:cNvSpPr>
            <p:nvPr/>
          </p:nvSpPr>
          <p:spPr bwMode="auto">
            <a:xfrm>
              <a:off x="1420813" y="5173663"/>
              <a:ext cx="468312" cy="32385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94" y="0"/>
                </a:cxn>
                <a:cxn ang="0">
                  <a:pos x="294" y="203"/>
                </a:cxn>
                <a:cxn ang="0">
                  <a:pos x="0" y="203"/>
                </a:cxn>
                <a:cxn ang="0">
                  <a:pos x="0" y="0"/>
                </a:cxn>
              </a:cxnLst>
              <a:rect l="0" t="0" r="r" b="b"/>
              <a:pathLst>
                <a:path w="295" h="204">
                  <a:moveTo>
                    <a:pt x="0" y="0"/>
                  </a:moveTo>
                  <a:lnTo>
                    <a:pt x="294" y="0"/>
                  </a:lnTo>
                  <a:lnTo>
                    <a:pt x="294" y="203"/>
                  </a:lnTo>
                  <a:lnTo>
                    <a:pt x="0" y="203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Freeform 25"/>
            <p:cNvSpPr>
              <a:spLocks/>
            </p:cNvSpPr>
            <p:nvPr/>
          </p:nvSpPr>
          <p:spPr bwMode="auto">
            <a:xfrm>
              <a:off x="1887538" y="5292725"/>
              <a:ext cx="76200" cy="38100"/>
            </a:xfrm>
            <a:custGeom>
              <a:avLst/>
              <a:gdLst/>
              <a:ahLst/>
              <a:cxnLst>
                <a:cxn ang="0">
                  <a:pos x="47" y="23"/>
                </a:cxn>
                <a:cxn ang="0">
                  <a:pos x="0" y="12"/>
                </a:cxn>
                <a:cxn ang="0">
                  <a:pos x="47" y="0"/>
                </a:cxn>
              </a:cxnLst>
              <a:rect l="0" t="0" r="r" b="b"/>
              <a:pathLst>
                <a:path w="48" h="24">
                  <a:moveTo>
                    <a:pt x="47" y="23"/>
                  </a:moveTo>
                  <a:lnTo>
                    <a:pt x="0" y="12"/>
                  </a:lnTo>
                  <a:lnTo>
                    <a:pt x="47" y="0"/>
                  </a:lnTo>
                </a:path>
              </a:pathLst>
            </a:custGeom>
            <a:noFill/>
            <a:ln w="12700" cap="rnd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" name="Freeform 26"/>
            <p:cNvSpPr>
              <a:spLocks/>
            </p:cNvSpPr>
            <p:nvPr/>
          </p:nvSpPr>
          <p:spPr bwMode="auto">
            <a:xfrm>
              <a:off x="1887538" y="5311775"/>
              <a:ext cx="233362" cy="15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6" y="0"/>
                </a:cxn>
                <a:cxn ang="0">
                  <a:pos x="0" y="0"/>
                </a:cxn>
              </a:cxnLst>
              <a:rect l="0" t="0" r="r" b="b"/>
              <a:pathLst>
                <a:path w="147" h="1">
                  <a:moveTo>
                    <a:pt x="0" y="0"/>
                  </a:moveTo>
                  <a:lnTo>
                    <a:pt x="146" y="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Freeform 27"/>
            <p:cNvSpPr>
              <a:spLocks/>
            </p:cNvSpPr>
            <p:nvPr/>
          </p:nvSpPr>
          <p:spPr bwMode="auto">
            <a:xfrm>
              <a:off x="2044700" y="5292725"/>
              <a:ext cx="76200" cy="381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7" y="12"/>
                </a:cxn>
                <a:cxn ang="0">
                  <a:pos x="0" y="23"/>
                </a:cxn>
              </a:cxnLst>
              <a:rect l="0" t="0" r="r" b="b"/>
              <a:pathLst>
                <a:path w="48" h="24">
                  <a:moveTo>
                    <a:pt x="0" y="0"/>
                  </a:moveTo>
                  <a:lnTo>
                    <a:pt x="47" y="12"/>
                  </a:lnTo>
                  <a:lnTo>
                    <a:pt x="0" y="23"/>
                  </a:lnTo>
                </a:path>
              </a:pathLst>
            </a:custGeom>
            <a:noFill/>
            <a:ln w="12700" cap="rnd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Freeform 28"/>
            <p:cNvSpPr>
              <a:spLocks/>
            </p:cNvSpPr>
            <p:nvPr/>
          </p:nvSpPr>
          <p:spPr bwMode="auto">
            <a:xfrm>
              <a:off x="1000125" y="4895850"/>
              <a:ext cx="188913" cy="279400"/>
            </a:xfrm>
            <a:custGeom>
              <a:avLst/>
              <a:gdLst/>
              <a:ahLst/>
              <a:cxnLst>
                <a:cxn ang="0">
                  <a:pos x="118" y="0"/>
                </a:cxn>
                <a:cxn ang="0">
                  <a:pos x="0" y="175"/>
                </a:cxn>
                <a:cxn ang="0">
                  <a:pos x="118" y="0"/>
                </a:cxn>
              </a:cxnLst>
              <a:rect l="0" t="0" r="r" b="b"/>
              <a:pathLst>
                <a:path w="119" h="176">
                  <a:moveTo>
                    <a:pt x="118" y="0"/>
                  </a:moveTo>
                  <a:lnTo>
                    <a:pt x="0" y="175"/>
                  </a:lnTo>
                  <a:lnTo>
                    <a:pt x="118" y="0"/>
                  </a:lnTo>
                </a:path>
              </a:pathLst>
            </a:custGeom>
            <a:noFill/>
            <a:ln w="12700" cap="rnd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3" name="Freeform 29"/>
            <p:cNvSpPr>
              <a:spLocks/>
            </p:cNvSpPr>
            <p:nvPr/>
          </p:nvSpPr>
          <p:spPr bwMode="auto">
            <a:xfrm>
              <a:off x="1000125" y="5100638"/>
              <a:ext cx="60325" cy="74612"/>
            </a:xfrm>
            <a:custGeom>
              <a:avLst/>
              <a:gdLst/>
              <a:ahLst/>
              <a:cxnLst>
                <a:cxn ang="0">
                  <a:pos x="37" y="14"/>
                </a:cxn>
                <a:cxn ang="0">
                  <a:pos x="0" y="46"/>
                </a:cxn>
                <a:cxn ang="0">
                  <a:pos x="16" y="0"/>
                </a:cxn>
              </a:cxnLst>
              <a:rect l="0" t="0" r="r" b="b"/>
              <a:pathLst>
                <a:path w="38" h="47">
                  <a:moveTo>
                    <a:pt x="37" y="14"/>
                  </a:moveTo>
                  <a:lnTo>
                    <a:pt x="0" y="46"/>
                  </a:lnTo>
                  <a:lnTo>
                    <a:pt x="16" y="0"/>
                  </a:lnTo>
                </a:path>
              </a:pathLst>
            </a:custGeom>
            <a:noFill/>
            <a:ln w="12700" cap="rnd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4" name="Freeform 30"/>
            <p:cNvSpPr>
              <a:spLocks/>
            </p:cNvSpPr>
            <p:nvPr/>
          </p:nvSpPr>
          <p:spPr bwMode="auto">
            <a:xfrm>
              <a:off x="1652588" y="4895850"/>
              <a:ext cx="1587" cy="2794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75"/>
                </a:cxn>
                <a:cxn ang="0">
                  <a:pos x="0" y="0"/>
                </a:cxn>
              </a:cxnLst>
              <a:rect l="0" t="0" r="r" b="b"/>
              <a:pathLst>
                <a:path w="1" h="176">
                  <a:moveTo>
                    <a:pt x="0" y="0"/>
                  </a:moveTo>
                  <a:lnTo>
                    <a:pt x="0" y="175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5" name="Freeform 31"/>
            <p:cNvSpPr>
              <a:spLocks/>
            </p:cNvSpPr>
            <p:nvPr/>
          </p:nvSpPr>
          <p:spPr bwMode="auto">
            <a:xfrm>
              <a:off x="1635125" y="5099050"/>
              <a:ext cx="38100" cy="76200"/>
            </a:xfrm>
            <a:custGeom>
              <a:avLst/>
              <a:gdLst/>
              <a:ahLst/>
              <a:cxnLst>
                <a:cxn ang="0">
                  <a:pos x="23" y="0"/>
                </a:cxn>
                <a:cxn ang="0">
                  <a:pos x="11" y="47"/>
                </a:cxn>
                <a:cxn ang="0">
                  <a:pos x="0" y="0"/>
                </a:cxn>
              </a:cxnLst>
              <a:rect l="0" t="0" r="r" b="b"/>
              <a:pathLst>
                <a:path w="24" h="48">
                  <a:moveTo>
                    <a:pt x="23" y="0"/>
                  </a:moveTo>
                  <a:lnTo>
                    <a:pt x="11" y="47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6" name="Freeform 32"/>
            <p:cNvSpPr>
              <a:spLocks/>
            </p:cNvSpPr>
            <p:nvPr/>
          </p:nvSpPr>
          <p:spPr bwMode="auto">
            <a:xfrm>
              <a:off x="2679700" y="5173663"/>
              <a:ext cx="466725" cy="32385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93" y="0"/>
                </a:cxn>
                <a:cxn ang="0">
                  <a:pos x="293" y="203"/>
                </a:cxn>
                <a:cxn ang="0">
                  <a:pos x="0" y="203"/>
                </a:cxn>
                <a:cxn ang="0">
                  <a:pos x="0" y="0"/>
                </a:cxn>
              </a:cxnLst>
              <a:rect l="0" t="0" r="r" b="b"/>
              <a:pathLst>
                <a:path w="294" h="204">
                  <a:moveTo>
                    <a:pt x="0" y="0"/>
                  </a:moveTo>
                  <a:lnTo>
                    <a:pt x="293" y="0"/>
                  </a:lnTo>
                  <a:lnTo>
                    <a:pt x="293" y="203"/>
                  </a:lnTo>
                  <a:lnTo>
                    <a:pt x="0" y="203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" name="Freeform 33"/>
            <p:cNvSpPr>
              <a:spLocks/>
            </p:cNvSpPr>
            <p:nvPr/>
          </p:nvSpPr>
          <p:spPr bwMode="auto">
            <a:xfrm>
              <a:off x="2447925" y="5292725"/>
              <a:ext cx="74613" cy="38100"/>
            </a:xfrm>
            <a:custGeom>
              <a:avLst/>
              <a:gdLst/>
              <a:ahLst/>
              <a:cxnLst>
                <a:cxn ang="0">
                  <a:pos x="46" y="23"/>
                </a:cxn>
                <a:cxn ang="0">
                  <a:pos x="0" y="12"/>
                </a:cxn>
                <a:cxn ang="0">
                  <a:pos x="46" y="0"/>
                </a:cxn>
              </a:cxnLst>
              <a:rect l="0" t="0" r="r" b="b"/>
              <a:pathLst>
                <a:path w="47" h="24">
                  <a:moveTo>
                    <a:pt x="46" y="23"/>
                  </a:moveTo>
                  <a:lnTo>
                    <a:pt x="0" y="12"/>
                  </a:lnTo>
                  <a:lnTo>
                    <a:pt x="46" y="0"/>
                  </a:lnTo>
                </a:path>
              </a:pathLst>
            </a:custGeom>
            <a:noFill/>
            <a:ln w="12700" cap="rnd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8" name="Freeform 34"/>
            <p:cNvSpPr>
              <a:spLocks/>
            </p:cNvSpPr>
            <p:nvPr/>
          </p:nvSpPr>
          <p:spPr bwMode="auto">
            <a:xfrm>
              <a:off x="2447925" y="5311775"/>
              <a:ext cx="233363" cy="15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6" y="0"/>
                </a:cxn>
                <a:cxn ang="0">
                  <a:pos x="0" y="0"/>
                </a:cxn>
              </a:cxnLst>
              <a:rect l="0" t="0" r="r" b="b"/>
              <a:pathLst>
                <a:path w="147" h="1">
                  <a:moveTo>
                    <a:pt x="0" y="0"/>
                  </a:moveTo>
                  <a:lnTo>
                    <a:pt x="146" y="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9" name="Freeform 35"/>
            <p:cNvSpPr>
              <a:spLocks/>
            </p:cNvSpPr>
            <p:nvPr/>
          </p:nvSpPr>
          <p:spPr bwMode="auto">
            <a:xfrm>
              <a:off x="2605088" y="5292725"/>
              <a:ext cx="76200" cy="381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7" y="12"/>
                </a:cxn>
                <a:cxn ang="0">
                  <a:pos x="0" y="23"/>
                </a:cxn>
              </a:cxnLst>
              <a:rect l="0" t="0" r="r" b="b"/>
              <a:pathLst>
                <a:path w="48" h="24">
                  <a:moveTo>
                    <a:pt x="0" y="0"/>
                  </a:moveTo>
                  <a:lnTo>
                    <a:pt x="47" y="12"/>
                  </a:lnTo>
                  <a:lnTo>
                    <a:pt x="0" y="23"/>
                  </a:lnTo>
                </a:path>
              </a:pathLst>
            </a:custGeom>
            <a:noFill/>
            <a:ln w="12700" cap="rnd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0" name="Freeform 36"/>
            <p:cNvSpPr>
              <a:spLocks/>
            </p:cNvSpPr>
            <p:nvPr/>
          </p:nvSpPr>
          <p:spPr bwMode="auto">
            <a:xfrm>
              <a:off x="2725738" y="4895850"/>
              <a:ext cx="188912" cy="2794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18" y="175"/>
                </a:cxn>
                <a:cxn ang="0">
                  <a:pos x="0" y="0"/>
                </a:cxn>
              </a:cxnLst>
              <a:rect l="0" t="0" r="r" b="b"/>
              <a:pathLst>
                <a:path w="119" h="176">
                  <a:moveTo>
                    <a:pt x="0" y="0"/>
                  </a:moveTo>
                  <a:lnTo>
                    <a:pt x="118" y="175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" name="Freeform 37"/>
            <p:cNvSpPr>
              <a:spLocks/>
            </p:cNvSpPr>
            <p:nvPr/>
          </p:nvSpPr>
          <p:spPr bwMode="auto">
            <a:xfrm>
              <a:off x="2855913" y="5100638"/>
              <a:ext cx="58737" cy="74612"/>
            </a:xfrm>
            <a:custGeom>
              <a:avLst/>
              <a:gdLst/>
              <a:ahLst/>
              <a:cxnLst>
                <a:cxn ang="0">
                  <a:pos x="20" y="0"/>
                </a:cxn>
                <a:cxn ang="0">
                  <a:pos x="36" y="46"/>
                </a:cxn>
                <a:cxn ang="0">
                  <a:pos x="0" y="14"/>
                </a:cxn>
              </a:cxnLst>
              <a:rect l="0" t="0" r="r" b="b"/>
              <a:pathLst>
                <a:path w="37" h="47">
                  <a:moveTo>
                    <a:pt x="20" y="0"/>
                  </a:moveTo>
                  <a:lnTo>
                    <a:pt x="36" y="46"/>
                  </a:lnTo>
                  <a:lnTo>
                    <a:pt x="0" y="14"/>
                  </a:lnTo>
                </a:path>
              </a:pathLst>
            </a:custGeom>
            <a:noFill/>
            <a:ln w="12700" cap="rnd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2" name="Freeform 38"/>
            <p:cNvSpPr>
              <a:spLocks/>
            </p:cNvSpPr>
            <p:nvPr/>
          </p:nvSpPr>
          <p:spPr bwMode="auto">
            <a:xfrm>
              <a:off x="347663" y="5495925"/>
              <a:ext cx="374650" cy="509588"/>
            </a:xfrm>
            <a:custGeom>
              <a:avLst/>
              <a:gdLst/>
              <a:ahLst/>
              <a:cxnLst>
                <a:cxn ang="0">
                  <a:pos x="235" y="0"/>
                </a:cxn>
                <a:cxn ang="0">
                  <a:pos x="0" y="320"/>
                </a:cxn>
                <a:cxn ang="0">
                  <a:pos x="235" y="0"/>
                </a:cxn>
              </a:cxnLst>
              <a:rect l="0" t="0" r="r" b="b"/>
              <a:pathLst>
                <a:path w="236" h="321">
                  <a:moveTo>
                    <a:pt x="235" y="0"/>
                  </a:moveTo>
                  <a:lnTo>
                    <a:pt x="0" y="320"/>
                  </a:lnTo>
                  <a:lnTo>
                    <a:pt x="235" y="0"/>
                  </a:lnTo>
                </a:path>
              </a:pathLst>
            </a:custGeom>
            <a:noFill/>
            <a:ln w="12700" cap="rnd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3" name="Freeform 39"/>
            <p:cNvSpPr>
              <a:spLocks/>
            </p:cNvSpPr>
            <p:nvPr/>
          </p:nvSpPr>
          <p:spPr bwMode="auto">
            <a:xfrm>
              <a:off x="347663" y="5934075"/>
              <a:ext cx="60325" cy="71438"/>
            </a:xfrm>
            <a:custGeom>
              <a:avLst/>
              <a:gdLst/>
              <a:ahLst/>
              <a:cxnLst>
                <a:cxn ang="0">
                  <a:pos x="37" y="14"/>
                </a:cxn>
                <a:cxn ang="0">
                  <a:pos x="0" y="44"/>
                </a:cxn>
                <a:cxn ang="0">
                  <a:pos x="18" y="0"/>
                </a:cxn>
              </a:cxnLst>
              <a:rect l="0" t="0" r="r" b="b"/>
              <a:pathLst>
                <a:path w="38" h="45">
                  <a:moveTo>
                    <a:pt x="37" y="14"/>
                  </a:moveTo>
                  <a:lnTo>
                    <a:pt x="0" y="44"/>
                  </a:lnTo>
                  <a:lnTo>
                    <a:pt x="18" y="0"/>
                  </a:lnTo>
                </a:path>
              </a:pathLst>
            </a:custGeom>
            <a:noFill/>
            <a:ln w="12700" cap="rnd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4" name="Freeform 40"/>
            <p:cNvSpPr>
              <a:spLocks/>
            </p:cNvSpPr>
            <p:nvPr/>
          </p:nvSpPr>
          <p:spPr bwMode="auto">
            <a:xfrm>
              <a:off x="488950" y="5495925"/>
              <a:ext cx="280988" cy="509588"/>
            </a:xfrm>
            <a:custGeom>
              <a:avLst/>
              <a:gdLst/>
              <a:ahLst/>
              <a:cxnLst>
                <a:cxn ang="0">
                  <a:pos x="176" y="0"/>
                </a:cxn>
                <a:cxn ang="0">
                  <a:pos x="0" y="320"/>
                </a:cxn>
                <a:cxn ang="0">
                  <a:pos x="176" y="0"/>
                </a:cxn>
              </a:cxnLst>
              <a:rect l="0" t="0" r="r" b="b"/>
              <a:pathLst>
                <a:path w="177" h="321">
                  <a:moveTo>
                    <a:pt x="176" y="0"/>
                  </a:moveTo>
                  <a:lnTo>
                    <a:pt x="0" y="320"/>
                  </a:lnTo>
                  <a:lnTo>
                    <a:pt x="176" y="0"/>
                  </a:lnTo>
                </a:path>
              </a:pathLst>
            </a:custGeom>
            <a:noFill/>
            <a:ln w="12700" cap="rnd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5" name="Freeform 41"/>
            <p:cNvSpPr>
              <a:spLocks/>
            </p:cNvSpPr>
            <p:nvPr/>
          </p:nvSpPr>
          <p:spPr bwMode="auto">
            <a:xfrm>
              <a:off x="488950" y="5930900"/>
              <a:ext cx="52388" cy="74613"/>
            </a:xfrm>
            <a:custGeom>
              <a:avLst/>
              <a:gdLst/>
              <a:ahLst/>
              <a:cxnLst>
                <a:cxn ang="0">
                  <a:pos x="32" y="10"/>
                </a:cxn>
                <a:cxn ang="0">
                  <a:pos x="0" y="46"/>
                </a:cxn>
                <a:cxn ang="0">
                  <a:pos x="12" y="0"/>
                </a:cxn>
              </a:cxnLst>
              <a:rect l="0" t="0" r="r" b="b"/>
              <a:pathLst>
                <a:path w="33" h="47">
                  <a:moveTo>
                    <a:pt x="32" y="10"/>
                  </a:moveTo>
                  <a:lnTo>
                    <a:pt x="0" y="46"/>
                  </a:lnTo>
                  <a:lnTo>
                    <a:pt x="12" y="0"/>
                  </a:lnTo>
                </a:path>
              </a:pathLst>
            </a:custGeom>
            <a:noFill/>
            <a:ln w="12700" cap="rnd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6" name="Freeform 42"/>
            <p:cNvSpPr>
              <a:spLocks/>
            </p:cNvSpPr>
            <p:nvPr/>
          </p:nvSpPr>
          <p:spPr bwMode="auto">
            <a:xfrm>
              <a:off x="627063" y="5495925"/>
              <a:ext cx="188912" cy="509588"/>
            </a:xfrm>
            <a:custGeom>
              <a:avLst/>
              <a:gdLst/>
              <a:ahLst/>
              <a:cxnLst>
                <a:cxn ang="0">
                  <a:pos x="118" y="0"/>
                </a:cxn>
                <a:cxn ang="0">
                  <a:pos x="0" y="320"/>
                </a:cxn>
                <a:cxn ang="0">
                  <a:pos x="118" y="0"/>
                </a:cxn>
              </a:cxnLst>
              <a:rect l="0" t="0" r="r" b="b"/>
              <a:pathLst>
                <a:path w="119" h="321">
                  <a:moveTo>
                    <a:pt x="118" y="0"/>
                  </a:moveTo>
                  <a:lnTo>
                    <a:pt x="0" y="320"/>
                  </a:lnTo>
                  <a:lnTo>
                    <a:pt x="118" y="0"/>
                  </a:lnTo>
                </a:path>
              </a:pathLst>
            </a:custGeom>
            <a:noFill/>
            <a:ln w="12700" cap="rnd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7" name="Freeform 43"/>
            <p:cNvSpPr>
              <a:spLocks/>
            </p:cNvSpPr>
            <p:nvPr/>
          </p:nvSpPr>
          <p:spPr bwMode="auto">
            <a:xfrm>
              <a:off x="627063" y="5929313"/>
              <a:ext cx="46037" cy="76200"/>
            </a:xfrm>
            <a:custGeom>
              <a:avLst/>
              <a:gdLst/>
              <a:ahLst/>
              <a:cxnLst>
                <a:cxn ang="0">
                  <a:pos x="28" y="7"/>
                </a:cxn>
                <a:cxn ang="0">
                  <a:pos x="0" y="47"/>
                </a:cxn>
                <a:cxn ang="0">
                  <a:pos x="5" y="0"/>
                </a:cxn>
              </a:cxnLst>
              <a:rect l="0" t="0" r="r" b="b"/>
              <a:pathLst>
                <a:path w="29" h="48">
                  <a:moveTo>
                    <a:pt x="28" y="7"/>
                  </a:moveTo>
                  <a:lnTo>
                    <a:pt x="0" y="47"/>
                  </a:lnTo>
                  <a:lnTo>
                    <a:pt x="5" y="0"/>
                  </a:lnTo>
                </a:path>
              </a:pathLst>
            </a:custGeom>
            <a:noFill/>
            <a:ln w="12700" cap="rnd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8" name="Freeform 44"/>
            <p:cNvSpPr>
              <a:spLocks/>
            </p:cNvSpPr>
            <p:nvPr/>
          </p:nvSpPr>
          <p:spPr bwMode="auto">
            <a:xfrm>
              <a:off x="862013" y="5495925"/>
              <a:ext cx="47625" cy="5095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9" y="320"/>
                </a:cxn>
                <a:cxn ang="0">
                  <a:pos x="0" y="0"/>
                </a:cxn>
              </a:cxnLst>
              <a:rect l="0" t="0" r="r" b="b"/>
              <a:pathLst>
                <a:path w="30" h="321">
                  <a:moveTo>
                    <a:pt x="0" y="0"/>
                  </a:moveTo>
                  <a:lnTo>
                    <a:pt x="29" y="32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9" name="Freeform 45"/>
            <p:cNvSpPr>
              <a:spLocks/>
            </p:cNvSpPr>
            <p:nvPr/>
          </p:nvSpPr>
          <p:spPr bwMode="auto">
            <a:xfrm>
              <a:off x="882650" y="5929313"/>
              <a:ext cx="38100" cy="76200"/>
            </a:xfrm>
            <a:custGeom>
              <a:avLst/>
              <a:gdLst/>
              <a:ahLst/>
              <a:cxnLst>
                <a:cxn ang="0">
                  <a:pos x="23" y="0"/>
                </a:cxn>
                <a:cxn ang="0">
                  <a:pos x="16" y="47"/>
                </a:cxn>
                <a:cxn ang="0">
                  <a:pos x="0" y="2"/>
                </a:cxn>
              </a:cxnLst>
              <a:rect l="0" t="0" r="r" b="b"/>
              <a:pathLst>
                <a:path w="24" h="48">
                  <a:moveTo>
                    <a:pt x="23" y="0"/>
                  </a:moveTo>
                  <a:lnTo>
                    <a:pt x="16" y="47"/>
                  </a:lnTo>
                  <a:lnTo>
                    <a:pt x="0" y="2"/>
                  </a:lnTo>
                </a:path>
              </a:pathLst>
            </a:custGeom>
            <a:noFill/>
            <a:ln w="12700" cap="rnd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0" name="Freeform 46"/>
            <p:cNvSpPr>
              <a:spLocks/>
            </p:cNvSpPr>
            <p:nvPr/>
          </p:nvSpPr>
          <p:spPr bwMode="auto">
            <a:xfrm>
              <a:off x="1468438" y="5495925"/>
              <a:ext cx="1587" cy="5095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20"/>
                </a:cxn>
                <a:cxn ang="0">
                  <a:pos x="0" y="0"/>
                </a:cxn>
              </a:cxnLst>
              <a:rect l="0" t="0" r="r" b="b"/>
              <a:pathLst>
                <a:path w="1" h="321">
                  <a:moveTo>
                    <a:pt x="0" y="0"/>
                  </a:moveTo>
                  <a:lnTo>
                    <a:pt x="0" y="32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" name="Freeform 47"/>
            <p:cNvSpPr>
              <a:spLocks/>
            </p:cNvSpPr>
            <p:nvPr/>
          </p:nvSpPr>
          <p:spPr bwMode="auto">
            <a:xfrm>
              <a:off x="1449388" y="5930900"/>
              <a:ext cx="38100" cy="74613"/>
            </a:xfrm>
            <a:custGeom>
              <a:avLst/>
              <a:gdLst/>
              <a:ahLst/>
              <a:cxnLst>
                <a:cxn ang="0">
                  <a:pos x="23" y="0"/>
                </a:cxn>
                <a:cxn ang="0">
                  <a:pos x="12" y="46"/>
                </a:cxn>
                <a:cxn ang="0">
                  <a:pos x="0" y="0"/>
                </a:cxn>
              </a:cxnLst>
              <a:rect l="0" t="0" r="r" b="b"/>
              <a:pathLst>
                <a:path w="24" h="47">
                  <a:moveTo>
                    <a:pt x="23" y="0"/>
                  </a:moveTo>
                  <a:lnTo>
                    <a:pt x="12" y="46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2" name="Freeform 48"/>
            <p:cNvSpPr>
              <a:spLocks/>
            </p:cNvSpPr>
            <p:nvPr/>
          </p:nvSpPr>
          <p:spPr bwMode="auto">
            <a:xfrm>
              <a:off x="1512888" y="5495925"/>
              <a:ext cx="49212" cy="5095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" y="320"/>
                </a:cxn>
                <a:cxn ang="0">
                  <a:pos x="0" y="0"/>
                </a:cxn>
              </a:cxnLst>
              <a:rect l="0" t="0" r="r" b="b"/>
              <a:pathLst>
                <a:path w="31" h="321">
                  <a:moveTo>
                    <a:pt x="0" y="0"/>
                  </a:moveTo>
                  <a:lnTo>
                    <a:pt x="30" y="32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3" name="Freeform 49"/>
            <p:cNvSpPr>
              <a:spLocks/>
            </p:cNvSpPr>
            <p:nvPr/>
          </p:nvSpPr>
          <p:spPr bwMode="auto">
            <a:xfrm>
              <a:off x="1535113" y="5929313"/>
              <a:ext cx="39687" cy="76200"/>
            </a:xfrm>
            <a:custGeom>
              <a:avLst/>
              <a:gdLst/>
              <a:ahLst/>
              <a:cxnLst>
                <a:cxn ang="0">
                  <a:pos x="24" y="0"/>
                </a:cxn>
                <a:cxn ang="0">
                  <a:pos x="16" y="47"/>
                </a:cxn>
                <a:cxn ang="0">
                  <a:pos x="0" y="2"/>
                </a:cxn>
              </a:cxnLst>
              <a:rect l="0" t="0" r="r" b="b"/>
              <a:pathLst>
                <a:path w="25" h="48">
                  <a:moveTo>
                    <a:pt x="24" y="0"/>
                  </a:moveTo>
                  <a:lnTo>
                    <a:pt x="16" y="47"/>
                  </a:lnTo>
                  <a:lnTo>
                    <a:pt x="0" y="2"/>
                  </a:lnTo>
                </a:path>
              </a:pathLst>
            </a:custGeom>
            <a:noFill/>
            <a:ln w="12700" cap="rnd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4" name="Freeform 50"/>
            <p:cNvSpPr>
              <a:spLocks/>
            </p:cNvSpPr>
            <p:nvPr/>
          </p:nvSpPr>
          <p:spPr bwMode="auto">
            <a:xfrm>
              <a:off x="1560513" y="5495925"/>
              <a:ext cx="93662" cy="5095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8" y="320"/>
                </a:cxn>
                <a:cxn ang="0">
                  <a:pos x="0" y="0"/>
                </a:cxn>
              </a:cxnLst>
              <a:rect l="0" t="0" r="r" b="b"/>
              <a:pathLst>
                <a:path w="59" h="321">
                  <a:moveTo>
                    <a:pt x="0" y="0"/>
                  </a:moveTo>
                  <a:lnTo>
                    <a:pt x="58" y="32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5" name="Freeform 51"/>
            <p:cNvSpPr>
              <a:spLocks/>
            </p:cNvSpPr>
            <p:nvPr/>
          </p:nvSpPr>
          <p:spPr bwMode="auto">
            <a:xfrm>
              <a:off x="1622425" y="5927725"/>
              <a:ext cx="38100" cy="77788"/>
            </a:xfrm>
            <a:custGeom>
              <a:avLst/>
              <a:gdLst/>
              <a:ahLst/>
              <a:cxnLst>
                <a:cxn ang="0">
                  <a:pos x="23" y="0"/>
                </a:cxn>
                <a:cxn ang="0">
                  <a:pos x="19" y="48"/>
                </a:cxn>
                <a:cxn ang="0">
                  <a:pos x="0" y="5"/>
                </a:cxn>
              </a:cxnLst>
              <a:rect l="0" t="0" r="r" b="b"/>
              <a:pathLst>
                <a:path w="24" h="49">
                  <a:moveTo>
                    <a:pt x="23" y="0"/>
                  </a:moveTo>
                  <a:lnTo>
                    <a:pt x="19" y="48"/>
                  </a:lnTo>
                  <a:lnTo>
                    <a:pt x="0" y="5"/>
                  </a:lnTo>
                </a:path>
              </a:pathLst>
            </a:custGeom>
            <a:noFill/>
            <a:ln w="12700" cap="rnd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6" name="Freeform 52"/>
            <p:cNvSpPr>
              <a:spLocks/>
            </p:cNvSpPr>
            <p:nvPr/>
          </p:nvSpPr>
          <p:spPr bwMode="auto">
            <a:xfrm>
              <a:off x="1606550" y="5495925"/>
              <a:ext cx="141288" cy="5095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8" y="320"/>
                </a:cxn>
                <a:cxn ang="0">
                  <a:pos x="0" y="0"/>
                </a:cxn>
              </a:cxnLst>
              <a:rect l="0" t="0" r="r" b="b"/>
              <a:pathLst>
                <a:path w="89" h="321">
                  <a:moveTo>
                    <a:pt x="0" y="0"/>
                  </a:moveTo>
                  <a:lnTo>
                    <a:pt x="88" y="32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7" name="Freeform 53"/>
            <p:cNvSpPr>
              <a:spLocks/>
            </p:cNvSpPr>
            <p:nvPr/>
          </p:nvSpPr>
          <p:spPr bwMode="auto">
            <a:xfrm>
              <a:off x="1708150" y="5927725"/>
              <a:ext cx="39688" cy="77788"/>
            </a:xfrm>
            <a:custGeom>
              <a:avLst/>
              <a:gdLst/>
              <a:ahLst/>
              <a:cxnLst>
                <a:cxn ang="0">
                  <a:pos x="23" y="0"/>
                </a:cxn>
                <a:cxn ang="0">
                  <a:pos x="24" y="48"/>
                </a:cxn>
                <a:cxn ang="0">
                  <a:pos x="0" y="6"/>
                </a:cxn>
              </a:cxnLst>
              <a:rect l="0" t="0" r="r" b="b"/>
              <a:pathLst>
                <a:path w="25" h="49">
                  <a:moveTo>
                    <a:pt x="23" y="0"/>
                  </a:moveTo>
                  <a:lnTo>
                    <a:pt x="24" y="48"/>
                  </a:lnTo>
                  <a:lnTo>
                    <a:pt x="0" y="6"/>
                  </a:lnTo>
                </a:path>
              </a:pathLst>
            </a:custGeom>
            <a:noFill/>
            <a:ln w="12700" cap="rnd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8" name="Freeform 54"/>
            <p:cNvSpPr>
              <a:spLocks/>
            </p:cNvSpPr>
            <p:nvPr/>
          </p:nvSpPr>
          <p:spPr bwMode="auto">
            <a:xfrm>
              <a:off x="2725738" y="5495925"/>
              <a:ext cx="468312" cy="5095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94" y="320"/>
                </a:cxn>
                <a:cxn ang="0">
                  <a:pos x="0" y="0"/>
                </a:cxn>
              </a:cxnLst>
              <a:rect l="0" t="0" r="r" b="b"/>
              <a:pathLst>
                <a:path w="295" h="321">
                  <a:moveTo>
                    <a:pt x="0" y="0"/>
                  </a:moveTo>
                  <a:lnTo>
                    <a:pt x="294" y="32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9" name="Freeform 55"/>
            <p:cNvSpPr>
              <a:spLocks/>
            </p:cNvSpPr>
            <p:nvPr/>
          </p:nvSpPr>
          <p:spPr bwMode="auto">
            <a:xfrm>
              <a:off x="3127375" y="5937250"/>
              <a:ext cx="66675" cy="68263"/>
            </a:xfrm>
            <a:custGeom>
              <a:avLst/>
              <a:gdLst/>
              <a:ahLst/>
              <a:cxnLst>
                <a:cxn ang="0">
                  <a:pos x="17" y="0"/>
                </a:cxn>
                <a:cxn ang="0">
                  <a:pos x="41" y="42"/>
                </a:cxn>
                <a:cxn ang="0">
                  <a:pos x="0" y="16"/>
                </a:cxn>
              </a:cxnLst>
              <a:rect l="0" t="0" r="r" b="b"/>
              <a:pathLst>
                <a:path w="42" h="43">
                  <a:moveTo>
                    <a:pt x="17" y="0"/>
                  </a:moveTo>
                  <a:lnTo>
                    <a:pt x="41" y="42"/>
                  </a:lnTo>
                  <a:lnTo>
                    <a:pt x="0" y="16"/>
                  </a:lnTo>
                </a:path>
              </a:pathLst>
            </a:custGeom>
            <a:noFill/>
            <a:ln w="12700" cap="rnd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0" name="Freeform 56"/>
            <p:cNvSpPr>
              <a:spLocks/>
            </p:cNvSpPr>
            <p:nvPr/>
          </p:nvSpPr>
          <p:spPr bwMode="auto">
            <a:xfrm>
              <a:off x="2819400" y="5495925"/>
              <a:ext cx="514350" cy="5095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23" y="320"/>
                </a:cxn>
                <a:cxn ang="0">
                  <a:pos x="0" y="0"/>
                </a:cxn>
              </a:cxnLst>
              <a:rect l="0" t="0" r="r" b="b"/>
              <a:pathLst>
                <a:path w="324" h="321">
                  <a:moveTo>
                    <a:pt x="0" y="0"/>
                  </a:moveTo>
                  <a:lnTo>
                    <a:pt x="323" y="32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" name="Freeform 57"/>
            <p:cNvSpPr>
              <a:spLocks/>
            </p:cNvSpPr>
            <p:nvPr/>
          </p:nvSpPr>
          <p:spPr bwMode="auto">
            <a:xfrm>
              <a:off x="3265488" y="5938838"/>
              <a:ext cx="68262" cy="66675"/>
            </a:xfrm>
            <a:custGeom>
              <a:avLst/>
              <a:gdLst/>
              <a:ahLst/>
              <a:cxnLst>
                <a:cxn ang="0">
                  <a:pos x="17" y="0"/>
                </a:cxn>
                <a:cxn ang="0">
                  <a:pos x="42" y="41"/>
                </a:cxn>
                <a:cxn ang="0">
                  <a:pos x="0" y="16"/>
                </a:cxn>
              </a:cxnLst>
              <a:rect l="0" t="0" r="r" b="b"/>
              <a:pathLst>
                <a:path w="43" h="42">
                  <a:moveTo>
                    <a:pt x="17" y="0"/>
                  </a:moveTo>
                  <a:lnTo>
                    <a:pt x="42" y="41"/>
                  </a:lnTo>
                  <a:lnTo>
                    <a:pt x="0" y="16"/>
                  </a:lnTo>
                </a:path>
              </a:pathLst>
            </a:custGeom>
            <a:noFill/>
            <a:ln w="12700" cap="rnd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2" name="Freeform 58"/>
            <p:cNvSpPr>
              <a:spLocks/>
            </p:cNvSpPr>
            <p:nvPr/>
          </p:nvSpPr>
          <p:spPr bwMode="auto">
            <a:xfrm>
              <a:off x="2960688" y="5495925"/>
              <a:ext cx="558800" cy="5095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51" y="320"/>
                </a:cxn>
                <a:cxn ang="0">
                  <a:pos x="0" y="0"/>
                </a:cxn>
              </a:cxnLst>
              <a:rect l="0" t="0" r="r" b="b"/>
              <a:pathLst>
                <a:path w="352" h="321">
                  <a:moveTo>
                    <a:pt x="0" y="0"/>
                  </a:moveTo>
                  <a:lnTo>
                    <a:pt x="351" y="32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3" name="Freeform 59"/>
            <p:cNvSpPr>
              <a:spLocks/>
            </p:cNvSpPr>
            <p:nvPr/>
          </p:nvSpPr>
          <p:spPr bwMode="auto">
            <a:xfrm>
              <a:off x="3451225" y="5940425"/>
              <a:ext cx="68263" cy="65088"/>
            </a:xfrm>
            <a:custGeom>
              <a:avLst/>
              <a:gdLst/>
              <a:ahLst/>
              <a:cxnLst>
                <a:cxn ang="0">
                  <a:pos x="16" y="0"/>
                </a:cxn>
                <a:cxn ang="0">
                  <a:pos x="42" y="40"/>
                </a:cxn>
                <a:cxn ang="0">
                  <a:pos x="0" y="17"/>
                </a:cxn>
              </a:cxnLst>
              <a:rect l="0" t="0" r="r" b="b"/>
              <a:pathLst>
                <a:path w="43" h="41">
                  <a:moveTo>
                    <a:pt x="16" y="0"/>
                  </a:moveTo>
                  <a:lnTo>
                    <a:pt x="42" y="40"/>
                  </a:lnTo>
                  <a:lnTo>
                    <a:pt x="0" y="17"/>
                  </a:lnTo>
                </a:path>
              </a:pathLst>
            </a:custGeom>
            <a:noFill/>
            <a:ln w="12700" cap="rnd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4" name="Freeform 60"/>
            <p:cNvSpPr>
              <a:spLocks/>
            </p:cNvSpPr>
            <p:nvPr/>
          </p:nvSpPr>
          <p:spPr bwMode="auto">
            <a:xfrm>
              <a:off x="3098800" y="5495925"/>
              <a:ext cx="608013" cy="5095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82" y="320"/>
                </a:cxn>
                <a:cxn ang="0">
                  <a:pos x="0" y="0"/>
                </a:cxn>
              </a:cxnLst>
              <a:rect l="0" t="0" r="r" b="b"/>
              <a:pathLst>
                <a:path w="383" h="321">
                  <a:moveTo>
                    <a:pt x="0" y="0"/>
                  </a:moveTo>
                  <a:lnTo>
                    <a:pt x="382" y="32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5" name="Freeform 61"/>
            <p:cNvSpPr>
              <a:spLocks/>
            </p:cNvSpPr>
            <p:nvPr/>
          </p:nvSpPr>
          <p:spPr bwMode="auto">
            <a:xfrm>
              <a:off x="3636963" y="5942013"/>
              <a:ext cx="69850" cy="63500"/>
            </a:xfrm>
            <a:custGeom>
              <a:avLst/>
              <a:gdLst/>
              <a:ahLst/>
              <a:cxnLst>
                <a:cxn ang="0">
                  <a:pos x="15" y="0"/>
                </a:cxn>
                <a:cxn ang="0">
                  <a:pos x="43" y="39"/>
                </a:cxn>
                <a:cxn ang="0">
                  <a:pos x="0" y="18"/>
                </a:cxn>
              </a:cxnLst>
              <a:rect l="0" t="0" r="r" b="b"/>
              <a:pathLst>
                <a:path w="44" h="40">
                  <a:moveTo>
                    <a:pt x="15" y="0"/>
                  </a:moveTo>
                  <a:lnTo>
                    <a:pt x="43" y="39"/>
                  </a:lnTo>
                  <a:lnTo>
                    <a:pt x="0" y="18"/>
                  </a:lnTo>
                </a:path>
              </a:pathLst>
            </a:custGeom>
            <a:noFill/>
            <a:ln w="12700" cap="rnd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6" name="Rectangle 62"/>
            <p:cNvSpPr>
              <a:spLocks noChangeArrowheads="1"/>
            </p:cNvSpPr>
            <p:nvPr/>
          </p:nvSpPr>
          <p:spPr bwMode="auto">
            <a:xfrm>
              <a:off x="3289300" y="3971925"/>
              <a:ext cx="1120775" cy="2714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  <a:latin typeface="Arial" pitchFamily="34" charset="0"/>
                </a:rPr>
                <a:t>Index entries</a:t>
              </a:r>
            </a:p>
          </p:txBody>
        </p:sp>
        <p:sp>
          <p:nvSpPr>
            <p:cNvPr id="67" name="Rectangle 63"/>
            <p:cNvSpPr>
              <a:spLocks noChangeArrowheads="1"/>
            </p:cNvSpPr>
            <p:nvPr/>
          </p:nvSpPr>
          <p:spPr bwMode="auto">
            <a:xfrm>
              <a:off x="3289300" y="5168900"/>
              <a:ext cx="1050925" cy="2714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200" b="1">
                  <a:solidFill>
                    <a:schemeClr val="accent2"/>
                  </a:solidFill>
                  <a:latin typeface="Arial" pitchFamily="34" charset="0"/>
                </a:rPr>
                <a:t>Data entries</a:t>
              </a:r>
            </a:p>
          </p:txBody>
        </p:sp>
        <p:sp>
          <p:nvSpPr>
            <p:cNvPr id="68" name="Rectangle 64"/>
            <p:cNvSpPr>
              <a:spLocks noChangeArrowheads="1"/>
            </p:cNvSpPr>
            <p:nvPr/>
          </p:nvSpPr>
          <p:spPr bwMode="auto">
            <a:xfrm>
              <a:off x="3289300" y="4124325"/>
              <a:ext cx="1417638" cy="2714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  <a:latin typeface="Arial" pitchFamily="34" charset="0"/>
                </a:rPr>
                <a:t>direct search for </a:t>
              </a:r>
            </a:p>
          </p:txBody>
        </p:sp>
        <p:sp>
          <p:nvSpPr>
            <p:cNvPr id="69" name="Freeform 65"/>
            <p:cNvSpPr>
              <a:spLocks/>
            </p:cNvSpPr>
            <p:nvPr/>
          </p:nvSpPr>
          <p:spPr bwMode="auto">
            <a:xfrm>
              <a:off x="4808538" y="3938588"/>
              <a:ext cx="169862" cy="148113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6" y="0"/>
                </a:cxn>
                <a:cxn ang="0">
                  <a:pos x="106" y="932"/>
                </a:cxn>
                <a:cxn ang="0">
                  <a:pos x="0" y="932"/>
                </a:cxn>
                <a:cxn ang="0">
                  <a:pos x="0" y="0"/>
                </a:cxn>
              </a:cxnLst>
              <a:rect l="0" t="0" r="r" b="b"/>
              <a:pathLst>
                <a:path w="107" h="933">
                  <a:moveTo>
                    <a:pt x="0" y="0"/>
                  </a:moveTo>
                  <a:lnTo>
                    <a:pt x="106" y="0"/>
                  </a:lnTo>
                  <a:lnTo>
                    <a:pt x="106" y="932"/>
                  </a:lnTo>
                  <a:lnTo>
                    <a:pt x="0" y="932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chemeClr val="folHlink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0" name="Freeform 66"/>
            <p:cNvSpPr>
              <a:spLocks/>
            </p:cNvSpPr>
            <p:nvPr/>
          </p:nvSpPr>
          <p:spPr bwMode="auto">
            <a:xfrm>
              <a:off x="4808538" y="6015038"/>
              <a:ext cx="169862" cy="5572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6" y="0"/>
                </a:cxn>
                <a:cxn ang="0">
                  <a:pos x="106" y="350"/>
                </a:cxn>
                <a:cxn ang="0">
                  <a:pos x="0" y="350"/>
                </a:cxn>
                <a:cxn ang="0">
                  <a:pos x="0" y="0"/>
                </a:cxn>
              </a:cxnLst>
              <a:rect l="0" t="0" r="r" b="b"/>
              <a:pathLst>
                <a:path w="107" h="351">
                  <a:moveTo>
                    <a:pt x="0" y="0"/>
                  </a:moveTo>
                  <a:lnTo>
                    <a:pt x="106" y="0"/>
                  </a:lnTo>
                  <a:lnTo>
                    <a:pt x="106" y="350"/>
                  </a:lnTo>
                  <a:lnTo>
                    <a:pt x="0" y="35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1" name="Rectangle 67"/>
            <p:cNvSpPr>
              <a:spLocks noChangeArrowheads="1"/>
            </p:cNvSpPr>
            <p:nvPr/>
          </p:nvSpPr>
          <p:spPr bwMode="auto">
            <a:xfrm>
              <a:off x="4414838" y="5451475"/>
              <a:ext cx="985837" cy="2714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200" b="1">
                  <a:solidFill>
                    <a:schemeClr val="folHlink"/>
                  </a:solidFill>
                  <a:latin typeface="Arial" pitchFamily="34" charset="0"/>
                </a:rPr>
                <a:t>(Index File)</a:t>
              </a:r>
            </a:p>
          </p:txBody>
        </p:sp>
        <p:sp>
          <p:nvSpPr>
            <p:cNvPr id="72" name="Rectangle 68"/>
            <p:cNvSpPr>
              <a:spLocks noChangeArrowheads="1"/>
            </p:cNvSpPr>
            <p:nvPr/>
          </p:nvSpPr>
          <p:spPr bwMode="auto">
            <a:xfrm>
              <a:off x="4491038" y="5694363"/>
              <a:ext cx="874712" cy="2714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200" b="1">
                  <a:solidFill>
                    <a:schemeClr val="accent1"/>
                  </a:solidFill>
                  <a:latin typeface="Arial" pitchFamily="34" charset="0"/>
                </a:rPr>
                <a:t>(Data file)</a:t>
              </a:r>
            </a:p>
          </p:txBody>
        </p:sp>
        <p:sp>
          <p:nvSpPr>
            <p:cNvPr id="73" name="Rectangle 69"/>
            <p:cNvSpPr>
              <a:spLocks noChangeArrowheads="1"/>
            </p:cNvSpPr>
            <p:nvPr/>
          </p:nvSpPr>
          <p:spPr bwMode="auto">
            <a:xfrm>
              <a:off x="2865438" y="6330950"/>
              <a:ext cx="1160462" cy="2714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200" b="1">
                  <a:solidFill>
                    <a:schemeClr val="accent1"/>
                  </a:solidFill>
                  <a:latin typeface="Arial" pitchFamily="34" charset="0"/>
                </a:rPr>
                <a:t>Data Records</a:t>
              </a:r>
            </a:p>
          </p:txBody>
        </p:sp>
        <p:sp>
          <p:nvSpPr>
            <p:cNvPr id="74" name="Rectangle 70"/>
            <p:cNvSpPr>
              <a:spLocks noChangeArrowheads="1"/>
            </p:cNvSpPr>
            <p:nvPr/>
          </p:nvSpPr>
          <p:spPr bwMode="auto">
            <a:xfrm>
              <a:off x="3289300" y="4264025"/>
              <a:ext cx="1036638" cy="2714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200" b="1">
                  <a:solidFill>
                    <a:schemeClr val="accent2"/>
                  </a:solidFill>
                  <a:latin typeface="Arial" pitchFamily="34" charset="0"/>
                </a:rPr>
                <a:t>data entries</a:t>
              </a:r>
            </a:p>
          </p:txBody>
        </p:sp>
        <p:sp>
          <p:nvSpPr>
            <p:cNvPr id="75" name="Freeform 71"/>
            <p:cNvSpPr>
              <a:spLocks/>
            </p:cNvSpPr>
            <p:nvPr/>
          </p:nvSpPr>
          <p:spPr bwMode="auto">
            <a:xfrm>
              <a:off x="5888038" y="6016625"/>
              <a:ext cx="342900" cy="350838"/>
            </a:xfrm>
            <a:custGeom>
              <a:avLst/>
              <a:gdLst/>
              <a:ahLst/>
              <a:cxnLst>
                <a:cxn ang="0">
                  <a:pos x="0" y="220"/>
                </a:cxn>
                <a:cxn ang="0">
                  <a:pos x="0" y="0"/>
                </a:cxn>
                <a:cxn ang="0">
                  <a:pos x="215" y="0"/>
                </a:cxn>
                <a:cxn ang="0">
                  <a:pos x="215" y="220"/>
                </a:cxn>
                <a:cxn ang="0">
                  <a:pos x="0" y="220"/>
                </a:cxn>
              </a:cxnLst>
              <a:rect l="0" t="0" r="r" b="b"/>
              <a:pathLst>
                <a:path w="216" h="221">
                  <a:moveTo>
                    <a:pt x="0" y="220"/>
                  </a:moveTo>
                  <a:lnTo>
                    <a:pt x="0" y="0"/>
                  </a:lnTo>
                  <a:lnTo>
                    <a:pt x="215" y="0"/>
                  </a:lnTo>
                  <a:lnTo>
                    <a:pt x="215" y="220"/>
                  </a:lnTo>
                  <a:lnTo>
                    <a:pt x="0" y="220"/>
                  </a:lnTo>
                </a:path>
              </a:pathLst>
            </a:custGeom>
            <a:noFill/>
            <a:ln w="12700" cap="rnd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6" name="Freeform 72"/>
            <p:cNvSpPr>
              <a:spLocks/>
            </p:cNvSpPr>
            <p:nvPr/>
          </p:nvSpPr>
          <p:spPr bwMode="auto">
            <a:xfrm>
              <a:off x="6343650" y="6016625"/>
              <a:ext cx="344488" cy="350838"/>
            </a:xfrm>
            <a:custGeom>
              <a:avLst/>
              <a:gdLst/>
              <a:ahLst/>
              <a:cxnLst>
                <a:cxn ang="0">
                  <a:pos x="0" y="220"/>
                </a:cxn>
                <a:cxn ang="0">
                  <a:pos x="0" y="0"/>
                </a:cxn>
                <a:cxn ang="0">
                  <a:pos x="216" y="0"/>
                </a:cxn>
                <a:cxn ang="0">
                  <a:pos x="216" y="220"/>
                </a:cxn>
                <a:cxn ang="0">
                  <a:pos x="0" y="220"/>
                </a:cxn>
              </a:cxnLst>
              <a:rect l="0" t="0" r="r" b="b"/>
              <a:pathLst>
                <a:path w="217" h="221">
                  <a:moveTo>
                    <a:pt x="0" y="220"/>
                  </a:moveTo>
                  <a:lnTo>
                    <a:pt x="0" y="0"/>
                  </a:lnTo>
                  <a:lnTo>
                    <a:pt x="216" y="0"/>
                  </a:lnTo>
                  <a:lnTo>
                    <a:pt x="216" y="220"/>
                  </a:lnTo>
                  <a:lnTo>
                    <a:pt x="0" y="220"/>
                  </a:lnTo>
                </a:path>
              </a:pathLst>
            </a:custGeom>
            <a:noFill/>
            <a:ln w="12700" cap="rnd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7" name="Freeform 73"/>
            <p:cNvSpPr>
              <a:spLocks/>
            </p:cNvSpPr>
            <p:nvPr/>
          </p:nvSpPr>
          <p:spPr bwMode="auto">
            <a:xfrm>
              <a:off x="6802438" y="6016625"/>
              <a:ext cx="338137" cy="350838"/>
            </a:xfrm>
            <a:custGeom>
              <a:avLst/>
              <a:gdLst/>
              <a:ahLst/>
              <a:cxnLst>
                <a:cxn ang="0">
                  <a:pos x="0" y="220"/>
                </a:cxn>
                <a:cxn ang="0">
                  <a:pos x="0" y="0"/>
                </a:cxn>
                <a:cxn ang="0">
                  <a:pos x="212" y="0"/>
                </a:cxn>
                <a:cxn ang="0">
                  <a:pos x="212" y="220"/>
                </a:cxn>
                <a:cxn ang="0">
                  <a:pos x="0" y="220"/>
                </a:cxn>
              </a:cxnLst>
              <a:rect l="0" t="0" r="r" b="b"/>
              <a:pathLst>
                <a:path w="213" h="221">
                  <a:moveTo>
                    <a:pt x="0" y="220"/>
                  </a:moveTo>
                  <a:lnTo>
                    <a:pt x="0" y="0"/>
                  </a:lnTo>
                  <a:lnTo>
                    <a:pt x="212" y="0"/>
                  </a:lnTo>
                  <a:lnTo>
                    <a:pt x="212" y="220"/>
                  </a:lnTo>
                  <a:lnTo>
                    <a:pt x="0" y="220"/>
                  </a:lnTo>
                </a:path>
              </a:pathLst>
            </a:custGeom>
            <a:noFill/>
            <a:ln w="12700" cap="rnd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8" name="Freeform 74"/>
            <p:cNvSpPr>
              <a:spLocks/>
            </p:cNvSpPr>
            <p:nvPr/>
          </p:nvSpPr>
          <p:spPr bwMode="auto">
            <a:xfrm>
              <a:off x="7258050" y="6016625"/>
              <a:ext cx="339725" cy="350838"/>
            </a:xfrm>
            <a:custGeom>
              <a:avLst/>
              <a:gdLst/>
              <a:ahLst/>
              <a:cxnLst>
                <a:cxn ang="0">
                  <a:pos x="0" y="220"/>
                </a:cxn>
                <a:cxn ang="0">
                  <a:pos x="0" y="0"/>
                </a:cxn>
                <a:cxn ang="0">
                  <a:pos x="213" y="0"/>
                </a:cxn>
                <a:cxn ang="0">
                  <a:pos x="213" y="220"/>
                </a:cxn>
                <a:cxn ang="0">
                  <a:pos x="0" y="220"/>
                </a:cxn>
              </a:cxnLst>
              <a:rect l="0" t="0" r="r" b="b"/>
              <a:pathLst>
                <a:path w="214" h="221">
                  <a:moveTo>
                    <a:pt x="0" y="220"/>
                  </a:moveTo>
                  <a:lnTo>
                    <a:pt x="0" y="0"/>
                  </a:lnTo>
                  <a:lnTo>
                    <a:pt x="213" y="0"/>
                  </a:lnTo>
                  <a:lnTo>
                    <a:pt x="213" y="220"/>
                  </a:lnTo>
                  <a:lnTo>
                    <a:pt x="0" y="220"/>
                  </a:lnTo>
                </a:path>
              </a:pathLst>
            </a:custGeom>
            <a:noFill/>
            <a:ln w="12700" cap="rnd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9" name="Freeform 75"/>
            <p:cNvSpPr>
              <a:spLocks/>
            </p:cNvSpPr>
            <p:nvPr/>
          </p:nvSpPr>
          <p:spPr bwMode="auto">
            <a:xfrm>
              <a:off x="7712075" y="6016625"/>
              <a:ext cx="346075" cy="350838"/>
            </a:xfrm>
            <a:custGeom>
              <a:avLst/>
              <a:gdLst/>
              <a:ahLst/>
              <a:cxnLst>
                <a:cxn ang="0">
                  <a:pos x="0" y="220"/>
                </a:cxn>
                <a:cxn ang="0">
                  <a:pos x="0" y="0"/>
                </a:cxn>
                <a:cxn ang="0">
                  <a:pos x="217" y="0"/>
                </a:cxn>
                <a:cxn ang="0">
                  <a:pos x="217" y="220"/>
                </a:cxn>
                <a:cxn ang="0">
                  <a:pos x="0" y="220"/>
                </a:cxn>
              </a:cxnLst>
              <a:rect l="0" t="0" r="r" b="b"/>
              <a:pathLst>
                <a:path w="218" h="221">
                  <a:moveTo>
                    <a:pt x="0" y="220"/>
                  </a:moveTo>
                  <a:lnTo>
                    <a:pt x="0" y="0"/>
                  </a:lnTo>
                  <a:lnTo>
                    <a:pt x="217" y="0"/>
                  </a:lnTo>
                  <a:lnTo>
                    <a:pt x="217" y="220"/>
                  </a:lnTo>
                  <a:lnTo>
                    <a:pt x="0" y="220"/>
                  </a:lnTo>
                </a:path>
              </a:pathLst>
            </a:custGeom>
            <a:noFill/>
            <a:ln w="12700" cap="rnd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0" name="Freeform 76"/>
            <p:cNvSpPr>
              <a:spLocks/>
            </p:cNvSpPr>
            <p:nvPr/>
          </p:nvSpPr>
          <p:spPr bwMode="auto">
            <a:xfrm>
              <a:off x="8167688" y="6016625"/>
              <a:ext cx="342900" cy="350838"/>
            </a:xfrm>
            <a:custGeom>
              <a:avLst/>
              <a:gdLst/>
              <a:ahLst/>
              <a:cxnLst>
                <a:cxn ang="0">
                  <a:pos x="0" y="220"/>
                </a:cxn>
                <a:cxn ang="0">
                  <a:pos x="0" y="0"/>
                </a:cxn>
                <a:cxn ang="0">
                  <a:pos x="215" y="0"/>
                </a:cxn>
                <a:cxn ang="0">
                  <a:pos x="215" y="220"/>
                </a:cxn>
                <a:cxn ang="0">
                  <a:pos x="0" y="220"/>
                </a:cxn>
              </a:cxnLst>
              <a:rect l="0" t="0" r="r" b="b"/>
              <a:pathLst>
                <a:path w="216" h="221">
                  <a:moveTo>
                    <a:pt x="0" y="220"/>
                  </a:moveTo>
                  <a:lnTo>
                    <a:pt x="0" y="0"/>
                  </a:lnTo>
                  <a:lnTo>
                    <a:pt x="215" y="0"/>
                  </a:lnTo>
                  <a:lnTo>
                    <a:pt x="215" y="220"/>
                  </a:lnTo>
                  <a:lnTo>
                    <a:pt x="0" y="220"/>
                  </a:lnTo>
                </a:path>
              </a:pathLst>
            </a:custGeom>
            <a:noFill/>
            <a:ln w="12700" cap="rnd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1" name="Freeform 77"/>
            <p:cNvSpPr>
              <a:spLocks/>
            </p:cNvSpPr>
            <p:nvPr/>
          </p:nvSpPr>
          <p:spPr bwMode="auto">
            <a:xfrm>
              <a:off x="8624888" y="6016625"/>
              <a:ext cx="342900" cy="350838"/>
            </a:xfrm>
            <a:custGeom>
              <a:avLst/>
              <a:gdLst/>
              <a:ahLst/>
              <a:cxnLst>
                <a:cxn ang="0">
                  <a:pos x="0" y="220"/>
                </a:cxn>
                <a:cxn ang="0">
                  <a:pos x="0" y="0"/>
                </a:cxn>
                <a:cxn ang="0">
                  <a:pos x="215" y="0"/>
                </a:cxn>
                <a:cxn ang="0">
                  <a:pos x="215" y="220"/>
                </a:cxn>
                <a:cxn ang="0">
                  <a:pos x="0" y="220"/>
                </a:cxn>
              </a:cxnLst>
              <a:rect l="0" t="0" r="r" b="b"/>
              <a:pathLst>
                <a:path w="216" h="221">
                  <a:moveTo>
                    <a:pt x="0" y="220"/>
                  </a:moveTo>
                  <a:lnTo>
                    <a:pt x="0" y="0"/>
                  </a:lnTo>
                  <a:lnTo>
                    <a:pt x="215" y="0"/>
                  </a:lnTo>
                  <a:lnTo>
                    <a:pt x="215" y="220"/>
                  </a:lnTo>
                  <a:lnTo>
                    <a:pt x="0" y="220"/>
                  </a:lnTo>
                </a:path>
              </a:pathLst>
            </a:custGeom>
            <a:noFill/>
            <a:ln w="12700" cap="rnd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2" name="Freeform 78"/>
            <p:cNvSpPr>
              <a:spLocks/>
            </p:cNvSpPr>
            <p:nvPr/>
          </p:nvSpPr>
          <p:spPr bwMode="auto">
            <a:xfrm>
              <a:off x="6543675" y="4848225"/>
              <a:ext cx="1490663" cy="15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38" y="0"/>
                </a:cxn>
                <a:cxn ang="0">
                  <a:pos x="0" y="0"/>
                </a:cxn>
              </a:cxnLst>
              <a:rect l="0" t="0" r="r" b="b"/>
              <a:pathLst>
                <a:path w="939" h="1">
                  <a:moveTo>
                    <a:pt x="0" y="0"/>
                  </a:moveTo>
                  <a:lnTo>
                    <a:pt x="938" y="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chemeClr val="tx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3" name="Freeform 79"/>
            <p:cNvSpPr>
              <a:spLocks/>
            </p:cNvSpPr>
            <p:nvPr/>
          </p:nvSpPr>
          <p:spPr bwMode="auto">
            <a:xfrm>
              <a:off x="6543675" y="3802063"/>
              <a:ext cx="785813" cy="1047750"/>
            </a:xfrm>
            <a:custGeom>
              <a:avLst/>
              <a:gdLst/>
              <a:ahLst/>
              <a:cxnLst>
                <a:cxn ang="0">
                  <a:pos x="0" y="659"/>
                </a:cxn>
                <a:cxn ang="0">
                  <a:pos x="494" y="0"/>
                </a:cxn>
                <a:cxn ang="0">
                  <a:pos x="0" y="659"/>
                </a:cxn>
              </a:cxnLst>
              <a:rect l="0" t="0" r="r" b="b"/>
              <a:pathLst>
                <a:path w="495" h="660">
                  <a:moveTo>
                    <a:pt x="0" y="659"/>
                  </a:moveTo>
                  <a:lnTo>
                    <a:pt x="494" y="0"/>
                  </a:lnTo>
                  <a:lnTo>
                    <a:pt x="0" y="659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4" name="Freeform 80"/>
            <p:cNvSpPr>
              <a:spLocks/>
            </p:cNvSpPr>
            <p:nvPr/>
          </p:nvSpPr>
          <p:spPr bwMode="auto">
            <a:xfrm>
              <a:off x="7327900" y="3802063"/>
              <a:ext cx="712788" cy="104775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8" y="659"/>
                </a:cxn>
                <a:cxn ang="0">
                  <a:pos x="0" y="0"/>
                </a:cxn>
              </a:cxnLst>
              <a:rect l="0" t="0" r="r" b="b"/>
              <a:pathLst>
                <a:path w="449" h="660">
                  <a:moveTo>
                    <a:pt x="0" y="0"/>
                  </a:moveTo>
                  <a:lnTo>
                    <a:pt x="448" y="659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5" name="Freeform 81"/>
            <p:cNvSpPr>
              <a:spLocks/>
            </p:cNvSpPr>
            <p:nvPr/>
          </p:nvSpPr>
          <p:spPr bwMode="auto">
            <a:xfrm>
              <a:off x="7037388" y="3709988"/>
              <a:ext cx="292100" cy="9366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" y="9"/>
                </a:cxn>
                <a:cxn ang="0">
                  <a:pos x="183" y="58"/>
                </a:cxn>
                <a:cxn ang="0">
                  <a:pos x="0" y="0"/>
                </a:cxn>
              </a:cxnLst>
              <a:rect l="0" t="0" r="r" b="b"/>
              <a:pathLst>
                <a:path w="184" h="59">
                  <a:moveTo>
                    <a:pt x="0" y="0"/>
                  </a:moveTo>
                  <a:lnTo>
                    <a:pt x="30" y="9"/>
                  </a:lnTo>
                  <a:lnTo>
                    <a:pt x="183" y="58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6" name="Freeform 82"/>
            <p:cNvSpPr>
              <a:spLocks/>
            </p:cNvSpPr>
            <p:nvPr/>
          </p:nvSpPr>
          <p:spPr bwMode="auto">
            <a:xfrm>
              <a:off x="7246938" y="3751263"/>
              <a:ext cx="82550" cy="52387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51" y="32"/>
                </a:cxn>
                <a:cxn ang="0">
                  <a:pos x="0" y="32"/>
                </a:cxn>
                <a:cxn ang="0">
                  <a:pos x="6" y="0"/>
                </a:cxn>
              </a:cxnLst>
              <a:rect l="0" t="0" r="r" b="b"/>
              <a:pathLst>
                <a:path w="52" h="33">
                  <a:moveTo>
                    <a:pt x="6" y="0"/>
                  </a:moveTo>
                  <a:lnTo>
                    <a:pt x="51" y="32"/>
                  </a:lnTo>
                  <a:lnTo>
                    <a:pt x="0" y="32"/>
                  </a:lnTo>
                  <a:lnTo>
                    <a:pt x="6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7" name="Freeform 83"/>
            <p:cNvSpPr>
              <a:spLocks/>
            </p:cNvSpPr>
            <p:nvPr/>
          </p:nvSpPr>
          <p:spPr bwMode="auto">
            <a:xfrm>
              <a:off x="6184900" y="5129213"/>
              <a:ext cx="404813" cy="34766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4" y="0"/>
                </a:cxn>
                <a:cxn ang="0">
                  <a:pos x="254" y="218"/>
                </a:cxn>
                <a:cxn ang="0">
                  <a:pos x="0" y="218"/>
                </a:cxn>
                <a:cxn ang="0">
                  <a:pos x="0" y="0"/>
                </a:cxn>
              </a:cxnLst>
              <a:rect l="0" t="0" r="r" b="b"/>
              <a:pathLst>
                <a:path w="255" h="219">
                  <a:moveTo>
                    <a:pt x="0" y="0"/>
                  </a:moveTo>
                  <a:lnTo>
                    <a:pt x="254" y="0"/>
                  </a:lnTo>
                  <a:lnTo>
                    <a:pt x="254" y="218"/>
                  </a:lnTo>
                  <a:lnTo>
                    <a:pt x="0" y="218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8" name="Freeform 84"/>
            <p:cNvSpPr>
              <a:spLocks/>
            </p:cNvSpPr>
            <p:nvPr/>
          </p:nvSpPr>
          <p:spPr bwMode="auto">
            <a:xfrm>
              <a:off x="6588125" y="5256213"/>
              <a:ext cx="63500" cy="42862"/>
            </a:xfrm>
            <a:custGeom>
              <a:avLst/>
              <a:gdLst/>
              <a:ahLst/>
              <a:cxnLst>
                <a:cxn ang="0">
                  <a:pos x="39" y="26"/>
                </a:cxn>
                <a:cxn ang="0">
                  <a:pos x="0" y="13"/>
                </a:cxn>
                <a:cxn ang="0">
                  <a:pos x="39" y="0"/>
                </a:cxn>
              </a:cxnLst>
              <a:rect l="0" t="0" r="r" b="b"/>
              <a:pathLst>
                <a:path w="40" h="27">
                  <a:moveTo>
                    <a:pt x="39" y="26"/>
                  </a:moveTo>
                  <a:lnTo>
                    <a:pt x="0" y="13"/>
                  </a:lnTo>
                  <a:lnTo>
                    <a:pt x="39" y="0"/>
                  </a:lnTo>
                </a:path>
              </a:pathLst>
            </a:custGeom>
            <a:noFill/>
            <a:ln w="12700" cap="rnd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9" name="Freeform 85"/>
            <p:cNvSpPr>
              <a:spLocks/>
            </p:cNvSpPr>
            <p:nvPr/>
          </p:nvSpPr>
          <p:spPr bwMode="auto">
            <a:xfrm>
              <a:off x="6588125" y="5280025"/>
              <a:ext cx="241300" cy="15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51" y="0"/>
                </a:cxn>
                <a:cxn ang="0">
                  <a:pos x="0" y="0"/>
                </a:cxn>
              </a:cxnLst>
              <a:rect l="0" t="0" r="r" b="b"/>
              <a:pathLst>
                <a:path w="152" h="1">
                  <a:moveTo>
                    <a:pt x="0" y="0"/>
                  </a:moveTo>
                  <a:lnTo>
                    <a:pt x="151" y="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0" name="Freeform 86"/>
            <p:cNvSpPr>
              <a:spLocks/>
            </p:cNvSpPr>
            <p:nvPr/>
          </p:nvSpPr>
          <p:spPr bwMode="auto">
            <a:xfrm>
              <a:off x="6764338" y="5256213"/>
              <a:ext cx="65087" cy="4286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0" y="13"/>
                </a:cxn>
                <a:cxn ang="0">
                  <a:pos x="0" y="26"/>
                </a:cxn>
              </a:cxnLst>
              <a:rect l="0" t="0" r="r" b="b"/>
              <a:pathLst>
                <a:path w="41" h="27">
                  <a:moveTo>
                    <a:pt x="0" y="0"/>
                  </a:moveTo>
                  <a:lnTo>
                    <a:pt x="40" y="13"/>
                  </a:lnTo>
                  <a:lnTo>
                    <a:pt x="0" y="26"/>
                  </a:lnTo>
                </a:path>
              </a:pathLst>
            </a:custGeom>
            <a:noFill/>
            <a:ln w="12700" cap="rnd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1" name="Freeform 87"/>
            <p:cNvSpPr>
              <a:spLocks/>
            </p:cNvSpPr>
            <p:nvPr/>
          </p:nvSpPr>
          <p:spPr bwMode="auto">
            <a:xfrm>
              <a:off x="6827838" y="5129213"/>
              <a:ext cx="403225" cy="34766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3" y="0"/>
                </a:cxn>
                <a:cxn ang="0">
                  <a:pos x="253" y="218"/>
                </a:cxn>
                <a:cxn ang="0">
                  <a:pos x="0" y="218"/>
                </a:cxn>
                <a:cxn ang="0">
                  <a:pos x="0" y="0"/>
                </a:cxn>
              </a:cxnLst>
              <a:rect l="0" t="0" r="r" b="b"/>
              <a:pathLst>
                <a:path w="254" h="219">
                  <a:moveTo>
                    <a:pt x="0" y="0"/>
                  </a:moveTo>
                  <a:lnTo>
                    <a:pt x="253" y="0"/>
                  </a:lnTo>
                  <a:lnTo>
                    <a:pt x="253" y="218"/>
                  </a:lnTo>
                  <a:lnTo>
                    <a:pt x="0" y="218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2" name="Freeform 88"/>
            <p:cNvSpPr>
              <a:spLocks/>
            </p:cNvSpPr>
            <p:nvPr/>
          </p:nvSpPr>
          <p:spPr bwMode="auto">
            <a:xfrm>
              <a:off x="7229475" y="5256213"/>
              <a:ext cx="66675" cy="42862"/>
            </a:xfrm>
            <a:custGeom>
              <a:avLst/>
              <a:gdLst/>
              <a:ahLst/>
              <a:cxnLst>
                <a:cxn ang="0">
                  <a:pos x="41" y="26"/>
                </a:cxn>
                <a:cxn ang="0">
                  <a:pos x="0" y="13"/>
                </a:cxn>
                <a:cxn ang="0">
                  <a:pos x="41" y="0"/>
                </a:cxn>
              </a:cxnLst>
              <a:rect l="0" t="0" r="r" b="b"/>
              <a:pathLst>
                <a:path w="42" h="27">
                  <a:moveTo>
                    <a:pt x="41" y="26"/>
                  </a:moveTo>
                  <a:lnTo>
                    <a:pt x="0" y="13"/>
                  </a:lnTo>
                  <a:lnTo>
                    <a:pt x="41" y="0"/>
                  </a:lnTo>
                </a:path>
              </a:pathLst>
            </a:custGeom>
            <a:noFill/>
            <a:ln w="12700" cap="rnd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3" name="Freeform 89"/>
            <p:cNvSpPr>
              <a:spLocks/>
            </p:cNvSpPr>
            <p:nvPr/>
          </p:nvSpPr>
          <p:spPr bwMode="auto">
            <a:xfrm>
              <a:off x="7229475" y="5280025"/>
              <a:ext cx="201613" cy="15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6" y="0"/>
                </a:cxn>
                <a:cxn ang="0">
                  <a:pos x="0" y="0"/>
                </a:cxn>
              </a:cxnLst>
              <a:rect l="0" t="0" r="r" b="b"/>
              <a:pathLst>
                <a:path w="127" h="1">
                  <a:moveTo>
                    <a:pt x="0" y="0"/>
                  </a:moveTo>
                  <a:lnTo>
                    <a:pt x="126" y="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4" name="Freeform 90"/>
            <p:cNvSpPr>
              <a:spLocks/>
            </p:cNvSpPr>
            <p:nvPr/>
          </p:nvSpPr>
          <p:spPr bwMode="auto">
            <a:xfrm>
              <a:off x="7369175" y="5256213"/>
              <a:ext cx="61913" cy="4286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8" y="13"/>
                </a:cxn>
                <a:cxn ang="0">
                  <a:pos x="0" y="26"/>
                </a:cxn>
              </a:cxnLst>
              <a:rect l="0" t="0" r="r" b="b"/>
              <a:pathLst>
                <a:path w="39" h="27">
                  <a:moveTo>
                    <a:pt x="0" y="0"/>
                  </a:moveTo>
                  <a:lnTo>
                    <a:pt x="38" y="13"/>
                  </a:lnTo>
                  <a:lnTo>
                    <a:pt x="0" y="26"/>
                  </a:lnTo>
                </a:path>
              </a:pathLst>
            </a:custGeom>
            <a:noFill/>
            <a:ln w="12700" cap="rnd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5" name="Freeform 91"/>
            <p:cNvSpPr>
              <a:spLocks/>
            </p:cNvSpPr>
            <p:nvPr/>
          </p:nvSpPr>
          <p:spPr bwMode="auto">
            <a:xfrm>
              <a:off x="6467475" y="4832350"/>
              <a:ext cx="158750" cy="298450"/>
            </a:xfrm>
            <a:custGeom>
              <a:avLst/>
              <a:gdLst/>
              <a:ahLst/>
              <a:cxnLst>
                <a:cxn ang="0">
                  <a:pos x="99" y="0"/>
                </a:cxn>
                <a:cxn ang="0">
                  <a:pos x="0" y="187"/>
                </a:cxn>
                <a:cxn ang="0">
                  <a:pos x="99" y="0"/>
                </a:cxn>
              </a:cxnLst>
              <a:rect l="0" t="0" r="r" b="b"/>
              <a:pathLst>
                <a:path w="100" h="188">
                  <a:moveTo>
                    <a:pt x="99" y="0"/>
                  </a:moveTo>
                  <a:lnTo>
                    <a:pt x="0" y="187"/>
                  </a:lnTo>
                  <a:lnTo>
                    <a:pt x="99" y="0"/>
                  </a:lnTo>
                </a:path>
              </a:pathLst>
            </a:custGeom>
            <a:noFill/>
            <a:ln w="12700" cap="rnd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6" name="Freeform 92"/>
            <p:cNvSpPr>
              <a:spLocks/>
            </p:cNvSpPr>
            <p:nvPr/>
          </p:nvSpPr>
          <p:spPr bwMode="auto">
            <a:xfrm>
              <a:off x="6467475" y="5053013"/>
              <a:ext cx="49213" cy="77787"/>
            </a:xfrm>
            <a:custGeom>
              <a:avLst/>
              <a:gdLst/>
              <a:ahLst/>
              <a:cxnLst>
                <a:cxn ang="0">
                  <a:pos x="30" y="15"/>
                </a:cxn>
                <a:cxn ang="0">
                  <a:pos x="0" y="48"/>
                </a:cxn>
                <a:cxn ang="0">
                  <a:pos x="13" y="0"/>
                </a:cxn>
              </a:cxnLst>
              <a:rect l="0" t="0" r="r" b="b"/>
              <a:pathLst>
                <a:path w="31" h="49">
                  <a:moveTo>
                    <a:pt x="30" y="15"/>
                  </a:moveTo>
                  <a:lnTo>
                    <a:pt x="0" y="48"/>
                  </a:lnTo>
                  <a:lnTo>
                    <a:pt x="13" y="0"/>
                  </a:lnTo>
                </a:path>
              </a:pathLst>
            </a:custGeom>
            <a:noFill/>
            <a:ln w="12700" cap="rnd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7" name="Freeform 93"/>
            <p:cNvSpPr>
              <a:spLocks/>
            </p:cNvSpPr>
            <p:nvPr/>
          </p:nvSpPr>
          <p:spPr bwMode="auto">
            <a:xfrm>
              <a:off x="7027863" y="4832350"/>
              <a:ext cx="1587" cy="29845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87"/>
                </a:cxn>
                <a:cxn ang="0">
                  <a:pos x="0" y="0"/>
                </a:cxn>
              </a:cxnLst>
              <a:rect l="0" t="0" r="r" b="b"/>
              <a:pathLst>
                <a:path w="1" h="188">
                  <a:moveTo>
                    <a:pt x="0" y="0"/>
                  </a:moveTo>
                  <a:lnTo>
                    <a:pt x="0" y="187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8" name="Freeform 94"/>
            <p:cNvSpPr>
              <a:spLocks/>
            </p:cNvSpPr>
            <p:nvPr/>
          </p:nvSpPr>
          <p:spPr bwMode="auto">
            <a:xfrm>
              <a:off x="7013575" y="5051425"/>
              <a:ext cx="30163" cy="79375"/>
            </a:xfrm>
            <a:custGeom>
              <a:avLst/>
              <a:gdLst/>
              <a:ahLst/>
              <a:cxnLst>
                <a:cxn ang="0">
                  <a:pos x="18" y="0"/>
                </a:cxn>
                <a:cxn ang="0">
                  <a:pos x="8" y="49"/>
                </a:cxn>
                <a:cxn ang="0">
                  <a:pos x="0" y="0"/>
                </a:cxn>
              </a:cxnLst>
              <a:rect l="0" t="0" r="r" b="b"/>
              <a:pathLst>
                <a:path w="19" h="50">
                  <a:moveTo>
                    <a:pt x="18" y="0"/>
                  </a:moveTo>
                  <a:lnTo>
                    <a:pt x="8" y="49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9" name="Freeform 95"/>
            <p:cNvSpPr>
              <a:spLocks/>
            </p:cNvSpPr>
            <p:nvPr/>
          </p:nvSpPr>
          <p:spPr bwMode="auto">
            <a:xfrm>
              <a:off x="7913688" y="5129213"/>
              <a:ext cx="403225" cy="34766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3" y="0"/>
                </a:cxn>
                <a:cxn ang="0">
                  <a:pos x="253" y="218"/>
                </a:cxn>
                <a:cxn ang="0">
                  <a:pos x="0" y="218"/>
                </a:cxn>
                <a:cxn ang="0">
                  <a:pos x="0" y="0"/>
                </a:cxn>
              </a:cxnLst>
              <a:rect l="0" t="0" r="r" b="b"/>
              <a:pathLst>
                <a:path w="254" h="219">
                  <a:moveTo>
                    <a:pt x="0" y="0"/>
                  </a:moveTo>
                  <a:lnTo>
                    <a:pt x="253" y="0"/>
                  </a:lnTo>
                  <a:lnTo>
                    <a:pt x="253" y="218"/>
                  </a:lnTo>
                  <a:lnTo>
                    <a:pt x="0" y="218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0" name="Freeform 96"/>
            <p:cNvSpPr>
              <a:spLocks/>
            </p:cNvSpPr>
            <p:nvPr/>
          </p:nvSpPr>
          <p:spPr bwMode="auto">
            <a:xfrm>
              <a:off x="7713663" y="5256213"/>
              <a:ext cx="65087" cy="42862"/>
            </a:xfrm>
            <a:custGeom>
              <a:avLst/>
              <a:gdLst/>
              <a:ahLst/>
              <a:cxnLst>
                <a:cxn ang="0">
                  <a:pos x="40" y="26"/>
                </a:cxn>
                <a:cxn ang="0">
                  <a:pos x="0" y="13"/>
                </a:cxn>
                <a:cxn ang="0">
                  <a:pos x="40" y="0"/>
                </a:cxn>
              </a:cxnLst>
              <a:rect l="0" t="0" r="r" b="b"/>
              <a:pathLst>
                <a:path w="41" h="27">
                  <a:moveTo>
                    <a:pt x="40" y="26"/>
                  </a:moveTo>
                  <a:lnTo>
                    <a:pt x="0" y="13"/>
                  </a:lnTo>
                  <a:lnTo>
                    <a:pt x="40" y="0"/>
                  </a:lnTo>
                </a:path>
              </a:pathLst>
            </a:custGeom>
            <a:noFill/>
            <a:ln w="12700" cap="rnd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1" name="Freeform 97"/>
            <p:cNvSpPr>
              <a:spLocks/>
            </p:cNvSpPr>
            <p:nvPr/>
          </p:nvSpPr>
          <p:spPr bwMode="auto">
            <a:xfrm>
              <a:off x="7713663" y="5280025"/>
              <a:ext cx="201612" cy="15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6" y="0"/>
                </a:cxn>
                <a:cxn ang="0">
                  <a:pos x="0" y="0"/>
                </a:cxn>
              </a:cxnLst>
              <a:rect l="0" t="0" r="r" b="b"/>
              <a:pathLst>
                <a:path w="127" h="1">
                  <a:moveTo>
                    <a:pt x="0" y="0"/>
                  </a:moveTo>
                  <a:lnTo>
                    <a:pt x="126" y="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2" name="Freeform 98"/>
            <p:cNvSpPr>
              <a:spLocks/>
            </p:cNvSpPr>
            <p:nvPr/>
          </p:nvSpPr>
          <p:spPr bwMode="auto">
            <a:xfrm>
              <a:off x="7848600" y="5256213"/>
              <a:ext cx="66675" cy="4286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1" y="13"/>
                </a:cxn>
                <a:cxn ang="0">
                  <a:pos x="0" y="26"/>
                </a:cxn>
              </a:cxnLst>
              <a:rect l="0" t="0" r="r" b="b"/>
              <a:pathLst>
                <a:path w="42" h="27">
                  <a:moveTo>
                    <a:pt x="0" y="0"/>
                  </a:moveTo>
                  <a:lnTo>
                    <a:pt x="41" y="13"/>
                  </a:lnTo>
                  <a:lnTo>
                    <a:pt x="0" y="26"/>
                  </a:lnTo>
                </a:path>
              </a:pathLst>
            </a:custGeom>
            <a:noFill/>
            <a:ln w="12700" cap="rnd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3" name="Freeform 99"/>
            <p:cNvSpPr>
              <a:spLocks/>
            </p:cNvSpPr>
            <p:nvPr/>
          </p:nvSpPr>
          <p:spPr bwMode="auto">
            <a:xfrm>
              <a:off x="7956550" y="4832350"/>
              <a:ext cx="158750" cy="29845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9" y="187"/>
                </a:cxn>
                <a:cxn ang="0">
                  <a:pos x="0" y="0"/>
                </a:cxn>
              </a:cxnLst>
              <a:rect l="0" t="0" r="r" b="b"/>
              <a:pathLst>
                <a:path w="100" h="188">
                  <a:moveTo>
                    <a:pt x="0" y="0"/>
                  </a:moveTo>
                  <a:lnTo>
                    <a:pt x="99" y="187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4" name="Freeform 100"/>
            <p:cNvSpPr>
              <a:spLocks/>
            </p:cNvSpPr>
            <p:nvPr/>
          </p:nvSpPr>
          <p:spPr bwMode="auto">
            <a:xfrm>
              <a:off x="8066088" y="5053013"/>
              <a:ext cx="49212" cy="77787"/>
            </a:xfrm>
            <a:custGeom>
              <a:avLst/>
              <a:gdLst/>
              <a:ahLst/>
              <a:cxnLst>
                <a:cxn ang="0">
                  <a:pos x="17" y="0"/>
                </a:cxn>
                <a:cxn ang="0">
                  <a:pos x="30" y="48"/>
                </a:cxn>
                <a:cxn ang="0">
                  <a:pos x="0" y="15"/>
                </a:cxn>
              </a:cxnLst>
              <a:rect l="0" t="0" r="r" b="b"/>
              <a:pathLst>
                <a:path w="31" h="49">
                  <a:moveTo>
                    <a:pt x="17" y="0"/>
                  </a:moveTo>
                  <a:lnTo>
                    <a:pt x="30" y="48"/>
                  </a:lnTo>
                  <a:lnTo>
                    <a:pt x="0" y="15"/>
                  </a:lnTo>
                </a:path>
              </a:pathLst>
            </a:custGeom>
            <a:noFill/>
            <a:ln w="12700" cap="rnd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5" name="Freeform 101"/>
            <p:cNvSpPr>
              <a:spLocks/>
            </p:cNvSpPr>
            <p:nvPr/>
          </p:nvSpPr>
          <p:spPr bwMode="auto">
            <a:xfrm>
              <a:off x="6224588" y="5475288"/>
              <a:ext cx="201612" cy="4984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6" y="313"/>
                </a:cxn>
                <a:cxn ang="0">
                  <a:pos x="0" y="0"/>
                </a:cxn>
              </a:cxnLst>
              <a:rect l="0" t="0" r="r" b="b"/>
              <a:pathLst>
                <a:path w="127" h="314">
                  <a:moveTo>
                    <a:pt x="0" y="0"/>
                  </a:moveTo>
                  <a:lnTo>
                    <a:pt x="126" y="313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6" name="Freeform 102"/>
            <p:cNvSpPr>
              <a:spLocks/>
            </p:cNvSpPr>
            <p:nvPr/>
          </p:nvSpPr>
          <p:spPr bwMode="auto">
            <a:xfrm>
              <a:off x="6381750" y="5894388"/>
              <a:ext cx="44450" cy="79375"/>
            </a:xfrm>
            <a:custGeom>
              <a:avLst/>
              <a:gdLst/>
              <a:ahLst/>
              <a:cxnLst>
                <a:cxn ang="0">
                  <a:pos x="18" y="0"/>
                </a:cxn>
                <a:cxn ang="0">
                  <a:pos x="27" y="49"/>
                </a:cxn>
                <a:cxn ang="0">
                  <a:pos x="0" y="11"/>
                </a:cxn>
              </a:cxnLst>
              <a:rect l="0" t="0" r="r" b="b"/>
              <a:pathLst>
                <a:path w="28" h="50">
                  <a:moveTo>
                    <a:pt x="18" y="0"/>
                  </a:moveTo>
                  <a:lnTo>
                    <a:pt x="27" y="49"/>
                  </a:lnTo>
                  <a:lnTo>
                    <a:pt x="0" y="11"/>
                  </a:lnTo>
                </a:path>
              </a:pathLst>
            </a:custGeom>
            <a:noFill/>
            <a:ln w="12700" cap="rnd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7" name="Freeform 103"/>
            <p:cNvSpPr>
              <a:spLocks/>
            </p:cNvSpPr>
            <p:nvPr/>
          </p:nvSpPr>
          <p:spPr bwMode="auto">
            <a:xfrm>
              <a:off x="5940425" y="5475288"/>
              <a:ext cx="366713" cy="549275"/>
            </a:xfrm>
            <a:custGeom>
              <a:avLst/>
              <a:gdLst/>
              <a:ahLst/>
              <a:cxnLst>
                <a:cxn ang="0">
                  <a:pos x="230" y="0"/>
                </a:cxn>
                <a:cxn ang="0">
                  <a:pos x="0" y="345"/>
                </a:cxn>
                <a:cxn ang="0">
                  <a:pos x="230" y="0"/>
                </a:cxn>
              </a:cxnLst>
              <a:rect l="0" t="0" r="r" b="b"/>
              <a:pathLst>
                <a:path w="231" h="346">
                  <a:moveTo>
                    <a:pt x="230" y="0"/>
                  </a:moveTo>
                  <a:lnTo>
                    <a:pt x="0" y="345"/>
                  </a:lnTo>
                  <a:lnTo>
                    <a:pt x="230" y="0"/>
                  </a:lnTo>
                </a:path>
              </a:pathLst>
            </a:custGeom>
            <a:noFill/>
            <a:ln w="12700" cap="rnd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8" name="Freeform 104"/>
            <p:cNvSpPr>
              <a:spLocks/>
            </p:cNvSpPr>
            <p:nvPr/>
          </p:nvSpPr>
          <p:spPr bwMode="auto">
            <a:xfrm>
              <a:off x="5940425" y="5949950"/>
              <a:ext cx="57150" cy="74613"/>
            </a:xfrm>
            <a:custGeom>
              <a:avLst/>
              <a:gdLst/>
              <a:ahLst/>
              <a:cxnLst>
                <a:cxn ang="0">
                  <a:pos x="35" y="16"/>
                </a:cxn>
                <a:cxn ang="0">
                  <a:pos x="0" y="46"/>
                </a:cxn>
                <a:cxn ang="0">
                  <a:pos x="19" y="0"/>
                </a:cxn>
              </a:cxnLst>
              <a:rect l="0" t="0" r="r" b="b"/>
              <a:pathLst>
                <a:path w="36" h="47">
                  <a:moveTo>
                    <a:pt x="35" y="16"/>
                  </a:moveTo>
                  <a:lnTo>
                    <a:pt x="0" y="46"/>
                  </a:lnTo>
                  <a:lnTo>
                    <a:pt x="19" y="0"/>
                  </a:lnTo>
                </a:path>
              </a:pathLst>
            </a:custGeom>
            <a:noFill/>
            <a:ln w="12700" cap="rnd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9" name="Freeform 105"/>
            <p:cNvSpPr>
              <a:spLocks/>
            </p:cNvSpPr>
            <p:nvPr/>
          </p:nvSpPr>
          <p:spPr bwMode="auto">
            <a:xfrm>
              <a:off x="6343650" y="5475288"/>
              <a:ext cx="566738" cy="5492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56" y="345"/>
                </a:cxn>
                <a:cxn ang="0">
                  <a:pos x="0" y="0"/>
                </a:cxn>
              </a:cxnLst>
              <a:rect l="0" t="0" r="r" b="b"/>
              <a:pathLst>
                <a:path w="357" h="346">
                  <a:moveTo>
                    <a:pt x="0" y="0"/>
                  </a:moveTo>
                  <a:lnTo>
                    <a:pt x="356" y="345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0" name="Freeform 106"/>
            <p:cNvSpPr>
              <a:spLocks/>
            </p:cNvSpPr>
            <p:nvPr/>
          </p:nvSpPr>
          <p:spPr bwMode="auto">
            <a:xfrm>
              <a:off x="6845300" y="5959475"/>
              <a:ext cx="65088" cy="65088"/>
            </a:xfrm>
            <a:custGeom>
              <a:avLst/>
              <a:gdLst/>
              <a:ahLst/>
              <a:cxnLst>
                <a:cxn ang="0">
                  <a:pos x="13" y="0"/>
                </a:cxn>
                <a:cxn ang="0">
                  <a:pos x="40" y="40"/>
                </a:cxn>
                <a:cxn ang="0">
                  <a:pos x="0" y="19"/>
                </a:cxn>
              </a:cxnLst>
              <a:rect l="0" t="0" r="r" b="b"/>
              <a:pathLst>
                <a:path w="41" h="41">
                  <a:moveTo>
                    <a:pt x="13" y="0"/>
                  </a:moveTo>
                  <a:lnTo>
                    <a:pt x="40" y="40"/>
                  </a:lnTo>
                  <a:lnTo>
                    <a:pt x="0" y="19"/>
                  </a:lnTo>
                </a:path>
              </a:pathLst>
            </a:custGeom>
            <a:noFill/>
            <a:ln w="12700" cap="rnd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1" name="Freeform 107"/>
            <p:cNvSpPr>
              <a:spLocks/>
            </p:cNvSpPr>
            <p:nvPr/>
          </p:nvSpPr>
          <p:spPr bwMode="auto">
            <a:xfrm>
              <a:off x="6143625" y="5475288"/>
              <a:ext cx="282575" cy="498475"/>
            </a:xfrm>
            <a:custGeom>
              <a:avLst/>
              <a:gdLst/>
              <a:ahLst/>
              <a:cxnLst>
                <a:cxn ang="0">
                  <a:pos x="177" y="0"/>
                </a:cxn>
                <a:cxn ang="0">
                  <a:pos x="0" y="313"/>
                </a:cxn>
                <a:cxn ang="0">
                  <a:pos x="177" y="0"/>
                </a:cxn>
              </a:cxnLst>
              <a:rect l="0" t="0" r="r" b="b"/>
              <a:pathLst>
                <a:path w="178" h="314">
                  <a:moveTo>
                    <a:pt x="177" y="0"/>
                  </a:moveTo>
                  <a:lnTo>
                    <a:pt x="0" y="313"/>
                  </a:lnTo>
                  <a:lnTo>
                    <a:pt x="177" y="0"/>
                  </a:lnTo>
                </a:path>
              </a:pathLst>
            </a:custGeom>
            <a:noFill/>
            <a:ln w="12700" cap="rnd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2" name="Freeform 108"/>
            <p:cNvSpPr>
              <a:spLocks/>
            </p:cNvSpPr>
            <p:nvPr/>
          </p:nvSpPr>
          <p:spPr bwMode="auto">
            <a:xfrm>
              <a:off x="6143625" y="5899150"/>
              <a:ext cx="52388" cy="74613"/>
            </a:xfrm>
            <a:custGeom>
              <a:avLst/>
              <a:gdLst/>
              <a:ahLst/>
              <a:cxnLst>
                <a:cxn ang="0">
                  <a:pos x="32" y="13"/>
                </a:cxn>
                <a:cxn ang="0">
                  <a:pos x="0" y="46"/>
                </a:cxn>
                <a:cxn ang="0">
                  <a:pos x="14" y="0"/>
                </a:cxn>
              </a:cxnLst>
              <a:rect l="0" t="0" r="r" b="b"/>
              <a:pathLst>
                <a:path w="33" h="47">
                  <a:moveTo>
                    <a:pt x="32" y="13"/>
                  </a:moveTo>
                  <a:lnTo>
                    <a:pt x="0" y="46"/>
                  </a:lnTo>
                  <a:lnTo>
                    <a:pt x="14" y="0"/>
                  </a:lnTo>
                </a:path>
              </a:pathLst>
            </a:custGeom>
            <a:noFill/>
            <a:ln w="12700" cap="rnd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3" name="Freeform 109"/>
            <p:cNvSpPr>
              <a:spLocks/>
            </p:cNvSpPr>
            <p:nvPr/>
          </p:nvSpPr>
          <p:spPr bwMode="auto">
            <a:xfrm>
              <a:off x="6467475" y="5475288"/>
              <a:ext cx="1408113" cy="4984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86" y="313"/>
                </a:cxn>
                <a:cxn ang="0">
                  <a:pos x="0" y="0"/>
                </a:cxn>
              </a:cxnLst>
              <a:rect l="0" t="0" r="r" b="b"/>
              <a:pathLst>
                <a:path w="887" h="314">
                  <a:moveTo>
                    <a:pt x="0" y="0"/>
                  </a:moveTo>
                  <a:lnTo>
                    <a:pt x="886" y="313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4" name="Freeform 110"/>
            <p:cNvSpPr>
              <a:spLocks/>
            </p:cNvSpPr>
            <p:nvPr/>
          </p:nvSpPr>
          <p:spPr bwMode="auto">
            <a:xfrm>
              <a:off x="7807325" y="5930900"/>
              <a:ext cx="68263" cy="42863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42" y="26"/>
                </a:cxn>
                <a:cxn ang="0">
                  <a:pos x="0" y="25"/>
                </a:cxn>
              </a:cxnLst>
              <a:rect l="0" t="0" r="r" b="b"/>
              <a:pathLst>
                <a:path w="43" h="27">
                  <a:moveTo>
                    <a:pt x="6" y="0"/>
                  </a:moveTo>
                  <a:lnTo>
                    <a:pt x="42" y="26"/>
                  </a:lnTo>
                  <a:lnTo>
                    <a:pt x="0" y="25"/>
                  </a:lnTo>
                </a:path>
              </a:pathLst>
            </a:custGeom>
            <a:noFill/>
            <a:ln w="12700" cap="rnd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5" name="Freeform 111"/>
            <p:cNvSpPr>
              <a:spLocks/>
            </p:cNvSpPr>
            <p:nvPr/>
          </p:nvSpPr>
          <p:spPr bwMode="auto">
            <a:xfrm>
              <a:off x="6224588" y="5475288"/>
              <a:ext cx="685800" cy="498475"/>
            </a:xfrm>
            <a:custGeom>
              <a:avLst/>
              <a:gdLst/>
              <a:ahLst/>
              <a:cxnLst>
                <a:cxn ang="0">
                  <a:pos x="431" y="0"/>
                </a:cxn>
                <a:cxn ang="0">
                  <a:pos x="0" y="313"/>
                </a:cxn>
                <a:cxn ang="0">
                  <a:pos x="431" y="0"/>
                </a:cxn>
              </a:cxnLst>
              <a:rect l="0" t="0" r="r" b="b"/>
              <a:pathLst>
                <a:path w="432" h="314">
                  <a:moveTo>
                    <a:pt x="431" y="0"/>
                  </a:moveTo>
                  <a:lnTo>
                    <a:pt x="0" y="313"/>
                  </a:lnTo>
                  <a:lnTo>
                    <a:pt x="431" y="0"/>
                  </a:lnTo>
                </a:path>
              </a:pathLst>
            </a:custGeom>
            <a:noFill/>
            <a:ln w="12700" cap="rnd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6" name="Freeform 112"/>
            <p:cNvSpPr>
              <a:spLocks/>
            </p:cNvSpPr>
            <p:nvPr/>
          </p:nvSpPr>
          <p:spPr bwMode="auto">
            <a:xfrm>
              <a:off x="6224588" y="5915025"/>
              <a:ext cx="65087" cy="58738"/>
            </a:xfrm>
            <a:custGeom>
              <a:avLst/>
              <a:gdLst/>
              <a:ahLst/>
              <a:cxnLst>
                <a:cxn ang="0">
                  <a:pos x="40" y="22"/>
                </a:cxn>
                <a:cxn ang="0">
                  <a:pos x="0" y="36"/>
                </a:cxn>
                <a:cxn ang="0">
                  <a:pos x="31" y="0"/>
                </a:cxn>
              </a:cxnLst>
              <a:rect l="0" t="0" r="r" b="b"/>
              <a:pathLst>
                <a:path w="41" h="37">
                  <a:moveTo>
                    <a:pt x="40" y="22"/>
                  </a:moveTo>
                  <a:lnTo>
                    <a:pt x="0" y="36"/>
                  </a:lnTo>
                  <a:lnTo>
                    <a:pt x="31" y="0"/>
                  </a:lnTo>
                </a:path>
              </a:pathLst>
            </a:custGeom>
            <a:noFill/>
            <a:ln w="12700" cap="rnd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7" name="Freeform 113"/>
            <p:cNvSpPr>
              <a:spLocks/>
            </p:cNvSpPr>
            <p:nvPr/>
          </p:nvSpPr>
          <p:spPr bwMode="auto">
            <a:xfrm>
              <a:off x="6945313" y="5475288"/>
              <a:ext cx="1778000" cy="4984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119" y="313"/>
                </a:cxn>
                <a:cxn ang="0">
                  <a:pos x="0" y="0"/>
                </a:cxn>
              </a:cxnLst>
              <a:rect l="0" t="0" r="r" b="b"/>
              <a:pathLst>
                <a:path w="1120" h="314">
                  <a:moveTo>
                    <a:pt x="0" y="0"/>
                  </a:moveTo>
                  <a:lnTo>
                    <a:pt x="1119" y="313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8" name="Freeform 114"/>
            <p:cNvSpPr>
              <a:spLocks/>
            </p:cNvSpPr>
            <p:nvPr/>
          </p:nvSpPr>
          <p:spPr bwMode="auto">
            <a:xfrm>
              <a:off x="8653463" y="5934075"/>
              <a:ext cx="69850" cy="41275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43" y="24"/>
                </a:cxn>
                <a:cxn ang="0">
                  <a:pos x="0" y="25"/>
                </a:cxn>
              </a:cxnLst>
              <a:rect l="0" t="0" r="r" b="b"/>
              <a:pathLst>
                <a:path w="44" h="26">
                  <a:moveTo>
                    <a:pt x="5" y="0"/>
                  </a:moveTo>
                  <a:lnTo>
                    <a:pt x="43" y="24"/>
                  </a:lnTo>
                  <a:lnTo>
                    <a:pt x="0" y="25"/>
                  </a:lnTo>
                </a:path>
              </a:pathLst>
            </a:custGeom>
            <a:noFill/>
            <a:ln w="12700" cap="rnd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9" name="Freeform 115"/>
            <p:cNvSpPr>
              <a:spLocks/>
            </p:cNvSpPr>
            <p:nvPr/>
          </p:nvSpPr>
          <p:spPr bwMode="auto">
            <a:xfrm>
              <a:off x="6945313" y="5475288"/>
              <a:ext cx="165100" cy="549275"/>
            </a:xfrm>
            <a:custGeom>
              <a:avLst/>
              <a:gdLst/>
              <a:ahLst/>
              <a:cxnLst>
                <a:cxn ang="0">
                  <a:pos x="103" y="0"/>
                </a:cxn>
                <a:cxn ang="0">
                  <a:pos x="0" y="345"/>
                </a:cxn>
                <a:cxn ang="0">
                  <a:pos x="103" y="0"/>
                </a:cxn>
              </a:cxnLst>
              <a:rect l="0" t="0" r="r" b="b"/>
              <a:pathLst>
                <a:path w="104" h="346">
                  <a:moveTo>
                    <a:pt x="103" y="0"/>
                  </a:moveTo>
                  <a:lnTo>
                    <a:pt x="0" y="345"/>
                  </a:lnTo>
                  <a:lnTo>
                    <a:pt x="103" y="0"/>
                  </a:lnTo>
                </a:path>
              </a:pathLst>
            </a:custGeom>
            <a:noFill/>
            <a:ln w="12700" cap="rnd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0" name="Freeform 116"/>
            <p:cNvSpPr>
              <a:spLocks/>
            </p:cNvSpPr>
            <p:nvPr/>
          </p:nvSpPr>
          <p:spPr bwMode="auto">
            <a:xfrm>
              <a:off x="6945313" y="5942013"/>
              <a:ext cx="42862" cy="82550"/>
            </a:xfrm>
            <a:custGeom>
              <a:avLst/>
              <a:gdLst/>
              <a:ahLst/>
              <a:cxnLst>
                <a:cxn ang="0">
                  <a:pos x="26" y="8"/>
                </a:cxn>
                <a:cxn ang="0">
                  <a:pos x="0" y="51"/>
                </a:cxn>
                <a:cxn ang="0">
                  <a:pos x="5" y="0"/>
                </a:cxn>
              </a:cxnLst>
              <a:rect l="0" t="0" r="r" b="b"/>
              <a:pathLst>
                <a:path w="27" h="52">
                  <a:moveTo>
                    <a:pt x="26" y="8"/>
                  </a:moveTo>
                  <a:lnTo>
                    <a:pt x="0" y="51"/>
                  </a:lnTo>
                  <a:lnTo>
                    <a:pt x="5" y="0"/>
                  </a:lnTo>
                </a:path>
              </a:pathLst>
            </a:custGeom>
            <a:noFill/>
            <a:ln w="12700" cap="rnd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1" name="Freeform 117"/>
            <p:cNvSpPr>
              <a:spLocks/>
            </p:cNvSpPr>
            <p:nvPr/>
          </p:nvSpPr>
          <p:spPr bwMode="auto">
            <a:xfrm>
              <a:off x="7070725" y="5475288"/>
              <a:ext cx="322263" cy="4984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2" y="313"/>
                </a:cxn>
                <a:cxn ang="0">
                  <a:pos x="0" y="0"/>
                </a:cxn>
              </a:cxnLst>
              <a:rect l="0" t="0" r="r" b="b"/>
              <a:pathLst>
                <a:path w="203" h="314">
                  <a:moveTo>
                    <a:pt x="0" y="0"/>
                  </a:moveTo>
                  <a:lnTo>
                    <a:pt x="202" y="313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2" name="Freeform 118"/>
            <p:cNvSpPr>
              <a:spLocks/>
            </p:cNvSpPr>
            <p:nvPr/>
          </p:nvSpPr>
          <p:spPr bwMode="auto">
            <a:xfrm>
              <a:off x="7335838" y="5900738"/>
              <a:ext cx="57150" cy="73025"/>
            </a:xfrm>
            <a:custGeom>
              <a:avLst/>
              <a:gdLst/>
              <a:ahLst/>
              <a:cxnLst>
                <a:cxn ang="0">
                  <a:pos x="17" y="0"/>
                </a:cxn>
                <a:cxn ang="0">
                  <a:pos x="35" y="45"/>
                </a:cxn>
                <a:cxn ang="0">
                  <a:pos x="0" y="15"/>
                </a:cxn>
              </a:cxnLst>
              <a:rect l="0" t="0" r="r" b="b"/>
              <a:pathLst>
                <a:path w="36" h="46">
                  <a:moveTo>
                    <a:pt x="17" y="0"/>
                  </a:moveTo>
                  <a:lnTo>
                    <a:pt x="35" y="45"/>
                  </a:lnTo>
                  <a:lnTo>
                    <a:pt x="0" y="15"/>
                  </a:lnTo>
                </a:path>
              </a:pathLst>
            </a:custGeom>
            <a:noFill/>
            <a:ln w="12700" cap="rnd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3" name="Freeform 119"/>
            <p:cNvSpPr>
              <a:spLocks/>
            </p:cNvSpPr>
            <p:nvPr/>
          </p:nvSpPr>
          <p:spPr bwMode="auto">
            <a:xfrm>
              <a:off x="7472363" y="5475288"/>
              <a:ext cx="565150" cy="549275"/>
            </a:xfrm>
            <a:custGeom>
              <a:avLst/>
              <a:gdLst/>
              <a:ahLst/>
              <a:cxnLst>
                <a:cxn ang="0">
                  <a:pos x="355" y="0"/>
                </a:cxn>
                <a:cxn ang="0">
                  <a:pos x="0" y="345"/>
                </a:cxn>
                <a:cxn ang="0">
                  <a:pos x="355" y="0"/>
                </a:cxn>
              </a:cxnLst>
              <a:rect l="0" t="0" r="r" b="b"/>
              <a:pathLst>
                <a:path w="356" h="346">
                  <a:moveTo>
                    <a:pt x="355" y="0"/>
                  </a:moveTo>
                  <a:lnTo>
                    <a:pt x="0" y="345"/>
                  </a:lnTo>
                  <a:lnTo>
                    <a:pt x="355" y="0"/>
                  </a:lnTo>
                </a:path>
              </a:pathLst>
            </a:custGeom>
            <a:noFill/>
            <a:ln w="12700" cap="rnd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4" name="Freeform 120"/>
            <p:cNvSpPr>
              <a:spLocks/>
            </p:cNvSpPr>
            <p:nvPr/>
          </p:nvSpPr>
          <p:spPr bwMode="auto">
            <a:xfrm>
              <a:off x="7472363" y="5959475"/>
              <a:ext cx="58737" cy="65088"/>
            </a:xfrm>
            <a:custGeom>
              <a:avLst/>
              <a:gdLst/>
              <a:ahLst/>
              <a:cxnLst>
                <a:cxn ang="0">
                  <a:pos x="36" y="19"/>
                </a:cxn>
                <a:cxn ang="0">
                  <a:pos x="0" y="40"/>
                </a:cxn>
                <a:cxn ang="0">
                  <a:pos x="24" y="0"/>
                </a:cxn>
              </a:cxnLst>
              <a:rect l="0" t="0" r="r" b="b"/>
              <a:pathLst>
                <a:path w="37" h="41">
                  <a:moveTo>
                    <a:pt x="36" y="19"/>
                  </a:moveTo>
                  <a:lnTo>
                    <a:pt x="0" y="40"/>
                  </a:lnTo>
                  <a:lnTo>
                    <a:pt x="24" y="0"/>
                  </a:lnTo>
                </a:path>
              </a:pathLst>
            </a:custGeom>
            <a:noFill/>
            <a:ln w="12700" cap="rnd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5" name="Freeform 121"/>
            <p:cNvSpPr>
              <a:spLocks/>
            </p:cNvSpPr>
            <p:nvPr/>
          </p:nvSpPr>
          <p:spPr bwMode="auto">
            <a:xfrm>
              <a:off x="8075613" y="5475288"/>
              <a:ext cx="322262" cy="5492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2" y="345"/>
                </a:cxn>
                <a:cxn ang="0">
                  <a:pos x="0" y="0"/>
                </a:cxn>
              </a:cxnLst>
              <a:rect l="0" t="0" r="r" b="b"/>
              <a:pathLst>
                <a:path w="203" h="346">
                  <a:moveTo>
                    <a:pt x="0" y="0"/>
                  </a:moveTo>
                  <a:lnTo>
                    <a:pt x="202" y="345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6" name="Freeform 122"/>
            <p:cNvSpPr>
              <a:spLocks/>
            </p:cNvSpPr>
            <p:nvPr/>
          </p:nvSpPr>
          <p:spPr bwMode="auto">
            <a:xfrm>
              <a:off x="8347075" y="5948363"/>
              <a:ext cx="50800" cy="76200"/>
            </a:xfrm>
            <a:custGeom>
              <a:avLst/>
              <a:gdLst/>
              <a:ahLst/>
              <a:cxnLst>
                <a:cxn ang="0">
                  <a:pos x="16" y="0"/>
                </a:cxn>
                <a:cxn ang="0">
                  <a:pos x="31" y="47"/>
                </a:cxn>
                <a:cxn ang="0">
                  <a:pos x="0" y="15"/>
                </a:cxn>
              </a:cxnLst>
              <a:rect l="0" t="0" r="r" b="b"/>
              <a:pathLst>
                <a:path w="32" h="48">
                  <a:moveTo>
                    <a:pt x="16" y="0"/>
                  </a:moveTo>
                  <a:lnTo>
                    <a:pt x="31" y="47"/>
                  </a:lnTo>
                  <a:lnTo>
                    <a:pt x="0" y="15"/>
                  </a:lnTo>
                </a:path>
              </a:pathLst>
            </a:custGeom>
            <a:noFill/>
            <a:ln w="12700" cap="rnd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7" name="Freeform 123"/>
            <p:cNvSpPr>
              <a:spLocks/>
            </p:cNvSpPr>
            <p:nvPr/>
          </p:nvSpPr>
          <p:spPr bwMode="auto">
            <a:xfrm>
              <a:off x="7956550" y="5475288"/>
              <a:ext cx="241300" cy="498475"/>
            </a:xfrm>
            <a:custGeom>
              <a:avLst/>
              <a:gdLst/>
              <a:ahLst/>
              <a:cxnLst>
                <a:cxn ang="0">
                  <a:pos x="151" y="0"/>
                </a:cxn>
                <a:cxn ang="0">
                  <a:pos x="0" y="313"/>
                </a:cxn>
                <a:cxn ang="0">
                  <a:pos x="151" y="0"/>
                </a:cxn>
              </a:cxnLst>
              <a:rect l="0" t="0" r="r" b="b"/>
              <a:pathLst>
                <a:path w="152" h="314">
                  <a:moveTo>
                    <a:pt x="151" y="0"/>
                  </a:moveTo>
                  <a:lnTo>
                    <a:pt x="0" y="313"/>
                  </a:lnTo>
                  <a:lnTo>
                    <a:pt x="151" y="0"/>
                  </a:lnTo>
                </a:path>
              </a:pathLst>
            </a:custGeom>
            <a:noFill/>
            <a:ln w="12700" cap="rnd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8" name="Freeform 124"/>
            <p:cNvSpPr>
              <a:spLocks/>
            </p:cNvSpPr>
            <p:nvPr/>
          </p:nvSpPr>
          <p:spPr bwMode="auto">
            <a:xfrm>
              <a:off x="7956550" y="5897563"/>
              <a:ext cx="47625" cy="76200"/>
            </a:xfrm>
            <a:custGeom>
              <a:avLst/>
              <a:gdLst/>
              <a:ahLst/>
              <a:cxnLst>
                <a:cxn ang="0">
                  <a:pos x="29" y="12"/>
                </a:cxn>
                <a:cxn ang="0">
                  <a:pos x="0" y="47"/>
                </a:cxn>
                <a:cxn ang="0">
                  <a:pos x="11" y="0"/>
                </a:cxn>
              </a:cxnLst>
              <a:rect l="0" t="0" r="r" b="b"/>
              <a:pathLst>
                <a:path w="30" h="48">
                  <a:moveTo>
                    <a:pt x="29" y="12"/>
                  </a:moveTo>
                  <a:lnTo>
                    <a:pt x="0" y="47"/>
                  </a:lnTo>
                  <a:lnTo>
                    <a:pt x="11" y="0"/>
                  </a:lnTo>
                </a:path>
              </a:pathLst>
            </a:custGeom>
            <a:noFill/>
            <a:ln w="12700" cap="rnd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9" name="Freeform 125"/>
            <p:cNvSpPr>
              <a:spLocks/>
            </p:cNvSpPr>
            <p:nvPr/>
          </p:nvSpPr>
          <p:spPr bwMode="auto">
            <a:xfrm>
              <a:off x="8235950" y="5475288"/>
              <a:ext cx="1588" cy="5492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45"/>
                </a:cxn>
                <a:cxn ang="0">
                  <a:pos x="0" y="0"/>
                </a:cxn>
              </a:cxnLst>
              <a:rect l="0" t="0" r="r" b="b"/>
              <a:pathLst>
                <a:path w="1" h="346">
                  <a:moveTo>
                    <a:pt x="0" y="0"/>
                  </a:moveTo>
                  <a:lnTo>
                    <a:pt x="0" y="345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0" name="Freeform 126"/>
            <p:cNvSpPr>
              <a:spLocks/>
            </p:cNvSpPr>
            <p:nvPr/>
          </p:nvSpPr>
          <p:spPr bwMode="auto">
            <a:xfrm>
              <a:off x="8218488" y="5945188"/>
              <a:ext cx="36512" cy="79375"/>
            </a:xfrm>
            <a:custGeom>
              <a:avLst/>
              <a:gdLst/>
              <a:ahLst/>
              <a:cxnLst>
                <a:cxn ang="0">
                  <a:pos x="22" y="0"/>
                </a:cxn>
                <a:cxn ang="0">
                  <a:pos x="10" y="49"/>
                </a:cxn>
                <a:cxn ang="0">
                  <a:pos x="0" y="0"/>
                </a:cxn>
              </a:cxnLst>
              <a:rect l="0" t="0" r="r" b="b"/>
              <a:pathLst>
                <a:path w="23" h="50">
                  <a:moveTo>
                    <a:pt x="22" y="0"/>
                  </a:moveTo>
                  <a:lnTo>
                    <a:pt x="10" y="49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1" name="Line 127"/>
            <p:cNvSpPr>
              <a:spLocks noChangeShapeType="1"/>
            </p:cNvSpPr>
            <p:nvPr/>
          </p:nvSpPr>
          <p:spPr bwMode="auto">
            <a:xfrm>
              <a:off x="203200" y="5691188"/>
              <a:ext cx="8839200" cy="0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2" name="Rectangle 128"/>
            <p:cNvSpPr>
              <a:spLocks noChangeArrowheads="1"/>
            </p:cNvSpPr>
            <p:nvPr/>
          </p:nvSpPr>
          <p:spPr bwMode="auto">
            <a:xfrm>
              <a:off x="5118100" y="5168900"/>
              <a:ext cx="1050925" cy="2714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200" b="1">
                  <a:solidFill>
                    <a:schemeClr val="accent2"/>
                  </a:solidFill>
                  <a:latin typeface="Arial" pitchFamily="34" charset="0"/>
                </a:rPr>
                <a:t>Data entries</a:t>
              </a:r>
            </a:p>
          </p:txBody>
        </p:sp>
        <p:sp>
          <p:nvSpPr>
            <p:cNvPr id="133" name="Rectangle 129"/>
            <p:cNvSpPr>
              <a:spLocks noChangeArrowheads="1"/>
            </p:cNvSpPr>
            <p:nvPr/>
          </p:nvSpPr>
          <p:spPr bwMode="auto">
            <a:xfrm>
              <a:off x="5761038" y="6330950"/>
              <a:ext cx="1160462" cy="2714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200" b="1">
                  <a:solidFill>
                    <a:schemeClr val="accent1"/>
                  </a:solidFill>
                  <a:latin typeface="Arial" pitchFamily="34" charset="0"/>
                </a:rPr>
                <a:t>Data Records</a:t>
              </a:r>
            </a:p>
          </p:txBody>
        </p:sp>
        <p:sp>
          <p:nvSpPr>
            <p:cNvPr id="134" name="Rectangle 130"/>
            <p:cNvSpPr>
              <a:spLocks noChangeArrowheads="1"/>
            </p:cNvSpPr>
            <p:nvPr/>
          </p:nvSpPr>
          <p:spPr bwMode="auto">
            <a:xfrm>
              <a:off x="188913" y="4114800"/>
              <a:ext cx="1274762" cy="3016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400" b="1">
                  <a:solidFill>
                    <a:srgbClr val="CF0E30"/>
                  </a:solidFill>
                  <a:latin typeface="Book Antiqua" pitchFamily="18" charset="0"/>
                </a:rPr>
                <a:t>CLUSTERED</a:t>
              </a:r>
            </a:p>
          </p:txBody>
        </p:sp>
        <p:sp>
          <p:nvSpPr>
            <p:cNvPr id="135" name="Rectangle 131"/>
            <p:cNvSpPr>
              <a:spLocks noChangeArrowheads="1"/>
            </p:cNvSpPr>
            <p:nvPr/>
          </p:nvSpPr>
          <p:spPr bwMode="auto">
            <a:xfrm>
              <a:off x="7580313" y="4038600"/>
              <a:ext cx="1560512" cy="3016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400" b="1">
                  <a:solidFill>
                    <a:srgbClr val="CF0E30"/>
                  </a:solidFill>
                  <a:latin typeface="Book Antiqua" pitchFamily="18" charset="0"/>
                </a:rPr>
                <a:t>UNCLUSTERED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/>
          <a:lstStyle/>
          <a:p>
            <a:r>
              <a:rPr lang="en-US" dirty="0" smtClean="0"/>
              <a:t>Bulk Loading a B+ Tree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1"/>
            <a:ext cx="8229600" cy="2895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If we have a large collection of records, and we want to create a B+ tree on some field, doing so by repeatedly inserting records is very slow.</a:t>
            </a:r>
          </a:p>
          <a:p>
            <a:r>
              <a:rPr lang="en-US" i="1" u="sng" dirty="0" smtClean="0"/>
              <a:t>Bulk Loading</a:t>
            </a:r>
            <a:r>
              <a:rPr lang="en-US" i="1" dirty="0" smtClean="0"/>
              <a:t> </a:t>
            </a:r>
            <a:r>
              <a:rPr lang="en-US" dirty="0" smtClean="0"/>
              <a:t>can be done much more efficiently.</a:t>
            </a:r>
          </a:p>
          <a:p>
            <a:r>
              <a:rPr lang="en-US" i="1" dirty="0" smtClean="0"/>
              <a:t>Initialization</a:t>
            </a:r>
            <a:r>
              <a:rPr lang="en-US" dirty="0" smtClean="0"/>
              <a:t>:  Sort all data entries, insert pointer to first (leaf) page in a new (root) page.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02/18/2010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Lipyeow Lim -- University of Hawaii at Manoa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85596-13C1-4CB9-B2C0-B82D4E28DECA}" type="slidenum">
              <a:rPr lang="en-US" smtClean="0"/>
              <a:pPr/>
              <a:t>14</a:t>
            </a:fld>
            <a:endParaRPr lang="en-US"/>
          </a:p>
        </p:txBody>
      </p:sp>
      <p:grpSp>
        <p:nvGrpSpPr>
          <p:cNvPr id="55" name="Group 54"/>
          <p:cNvGrpSpPr/>
          <p:nvPr/>
        </p:nvGrpSpPr>
        <p:grpSpPr>
          <a:xfrm>
            <a:off x="990600" y="3962400"/>
            <a:ext cx="6740525" cy="1982788"/>
            <a:chOff x="1346200" y="4419600"/>
            <a:chExt cx="6740525" cy="1982788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473200" y="5899150"/>
              <a:ext cx="587375" cy="368300"/>
            </a:xfrm>
            <a:custGeom>
              <a:avLst/>
              <a:gdLst/>
              <a:ahLst/>
              <a:cxnLst>
                <a:cxn ang="0">
                  <a:pos x="0" y="231"/>
                </a:cxn>
                <a:cxn ang="0">
                  <a:pos x="0" y="0"/>
                </a:cxn>
                <a:cxn ang="0">
                  <a:pos x="369" y="0"/>
                </a:cxn>
                <a:cxn ang="0">
                  <a:pos x="369" y="231"/>
                </a:cxn>
                <a:cxn ang="0">
                  <a:pos x="0" y="231"/>
                </a:cxn>
              </a:cxnLst>
              <a:rect l="0" t="0" r="r" b="b"/>
              <a:pathLst>
                <a:path w="370" h="232">
                  <a:moveTo>
                    <a:pt x="0" y="231"/>
                  </a:moveTo>
                  <a:lnTo>
                    <a:pt x="0" y="0"/>
                  </a:lnTo>
                  <a:lnTo>
                    <a:pt x="369" y="0"/>
                  </a:lnTo>
                  <a:lnTo>
                    <a:pt x="369" y="231"/>
                  </a:lnTo>
                  <a:lnTo>
                    <a:pt x="0" y="231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1765300" y="5899150"/>
              <a:ext cx="1588" cy="3683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31"/>
                </a:cxn>
                <a:cxn ang="0">
                  <a:pos x="0" y="0"/>
                </a:cxn>
              </a:cxnLst>
              <a:rect l="0" t="0" r="r" b="b"/>
              <a:pathLst>
                <a:path w="1" h="232">
                  <a:moveTo>
                    <a:pt x="0" y="0"/>
                  </a:moveTo>
                  <a:lnTo>
                    <a:pt x="0" y="231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auto">
            <a:xfrm>
              <a:off x="2174875" y="5899150"/>
              <a:ext cx="587375" cy="368300"/>
            </a:xfrm>
            <a:custGeom>
              <a:avLst/>
              <a:gdLst/>
              <a:ahLst/>
              <a:cxnLst>
                <a:cxn ang="0">
                  <a:pos x="0" y="231"/>
                </a:cxn>
                <a:cxn ang="0">
                  <a:pos x="0" y="0"/>
                </a:cxn>
                <a:cxn ang="0">
                  <a:pos x="369" y="0"/>
                </a:cxn>
                <a:cxn ang="0">
                  <a:pos x="369" y="231"/>
                </a:cxn>
                <a:cxn ang="0">
                  <a:pos x="0" y="231"/>
                </a:cxn>
              </a:cxnLst>
              <a:rect l="0" t="0" r="r" b="b"/>
              <a:pathLst>
                <a:path w="370" h="232">
                  <a:moveTo>
                    <a:pt x="0" y="231"/>
                  </a:moveTo>
                  <a:lnTo>
                    <a:pt x="0" y="0"/>
                  </a:lnTo>
                  <a:lnTo>
                    <a:pt x="369" y="0"/>
                  </a:lnTo>
                  <a:lnTo>
                    <a:pt x="369" y="231"/>
                  </a:lnTo>
                  <a:lnTo>
                    <a:pt x="0" y="231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auto">
            <a:xfrm>
              <a:off x="2466975" y="5899150"/>
              <a:ext cx="1588" cy="3683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31"/>
                </a:cxn>
                <a:cxn ang="0">
                  <a:pos x="0" y="0"/>
                </a:cxn>
              </a:cxnLst>
              <a:rect l="0" t="0" r="r" b="b"/>
              <a:pathLst>
                <a:path w="1" h="232">
                  <a:moveTo>
                    <a:pt x="0" y="0"/>
                  </a:moveTo>
                  <a:lnTo>
                    <a:pt x="0" y="231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2878138" y="5899150"/>
              <a:ext cx="585787" cy="368300"/>
            </a:xfrm>
            <a:custGeom>
              <a:avLst/>
              <a:gdLst/>
              <a:ahLst/>
              <a:cxnLst>
                <a:cxn ang="0">
                  <a:pos x="0" y="231"/>
                </a:cxn>
                <a:cxn ang="0">
                  <a:pos x="0" y="0"/>
                </a:cxn>
                <a:cxn ang="0">
                  <a:pos x="368" y="0"/>
                </a:cxn>
                <a:cxn ang="0">
                  <a:pos x="368" y="231"/>
                </a:cxn>
                <a:cxn ang="0">
                  <a:pos x="0" y="231"/>
                </a:cxn>
              </a:cxnLst>
              <a:rect l="0" t="0" r="r" b="b"/>
              <a:pathLst>
                <a:path w="369" h="232">
                  <a:moveTo>
                    <a:pt x="0" y="231"/>
                  </a:moveTo>
                  <a:lnTo>
                    <a:pt x="0" y="0"/>
                  </a:lnTo>
                  <a:lnTo>
                    <a:pt x="368" y="0"/>
                  </a:lnTo>
                  <a:lnTo>
                    <a:pt x="368" y="231"/>
                  </a:lnTo>
                  <a:lnTo>
                    <a:pt x="0" y="231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Freeform 11"/>
            <p:cNvSpPr>
              <a:spLocks/>
            </p:cNvSpPr>
            <p:nvPr/>
          </p:nvSpPr>
          <p:spPr bwMode="auto">
            <a:xfrm>
              <a:off x="3170238" y="5899150"/>
              <a:ext cx="1587" cy="3683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31"/>
                </a:cxn>
                <a:cxn ang="0">
                  <a:pos x="0" y="0"/>
                </a:cxn>
              </a:cxnLst>
              <a:rect l="0" t="0" r="r" b="b"/>
              <a:pathLst>
                <a:path w="1" h="232">
                  <a:moveTo>
                    <a:pt x="0" y="0"/>
                  </a:moveTo>
                  <a:lnTo>
                    <a:pt x="0" y="231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>
              <a:off x="3568700" y="5899150"/>
              <a:ext cx="585788" cy="368300"/>
            </a:xfrm>
            <a:custGeom>
              <a:avLst/>
              <a:gdLst/>
              <a:ahLst/>
              <a:cxnLst>
                <a:cxn ang="0">
                  <a:pos x="0" y="231"/>
                </a:cxn>
                <a:cxn ang="0">
                  <a:pos x="0" y="0"/>
                </a:cxn>
                <a:cxn ang="0">
                  <a:pos x="368" y="0"/>
                </a:cxn>
                <a:cxn ang="0">
                  <a:pos x="368" y="231"/>
                </a:cxn>
                <a:cxn ang="0">
                  <a:pos x="0" y="231"/>
                </a:cxn>
              </a:cxnLst>
              <a:rect l="0" t="0" r="r" b="b"/>
              <a:pathLst>
                <a:path w="369" h="232">
                  <a:moveTo>
                    <a:pt x="0" y="231"/>
                  </a:moveTo>
                  <a:lnTo>
                    <a:pt x="0" y="0"/>
                  </a:lnTo>
                  <a:lnTo>
                    <a:pt x="368" y="0"/>
                  </a:lnTo>
                  <a:lnTo>
                    <a:pt x="368" y="231"/>
                  </a:lnTo>
                  <a:lnTo>
                    <a:pt x="0" y="231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Freeform 13"/>
            <p:cNvSpPr>
              <a:spLocks/>
            </p:cNvSpPr>
            <p:nvPr/>
          </p:nvSpPr>
          <p:spPr bwMode="auto">
            <a:xfrm>
              <a:off x="3860800" y="5899150"/>
              <a:ext cx="1588" cy="3683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31"/>
                </a:cxn>
                <a:cxn ang="0">
                  <a:pos x="0" y="0"/>
                </a:cxn>
              </a:cxnLst>
              <a:rect l="0" t="0" r="r" b="b"/>
              <a:pathLst>
                <a:path w="1" h="232">
                  <a:moveTo>
                    <a:pt x="0" y="0"/>
                  </a:moveTo>
                  <a:lnTo>
                    <a:pt x="0" y="231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Freeform 14"/>
            <p:cNvSpPr>
              <a:spLocks/>
            </p:cNvSpPr>
            <p:nvPr/>
          </p:nvSpPr>
          <p:spPr bwMode="auto">
            <a:xfrm>
              <a:off x="4268788" y="5899150"/>
              <a:ext cx="587375" cy="368300"/>
            </a:xfrm>
            <a:custGeom>
              <a:avLst/>
              <a:gdLst/>
              <a:ahLst/>
              <a:cxnLst>
                <a:cxn ang="0">
                  <a:pos x="0" y="231"/>
                </a:cxn>
                <a:cxn ang="0">
                  <a:pos x="0" y="0"/>
                </a:cxn>
                <a:cxn ang="0">
                  <a:pos x="369" y="0"/>
                </a:cxn>
                <a:cxn ang="0">
                  <a:pos x="369" y="231"/>
                </a:cxn>
                <a:cxn ang="0">
                  <a:pos x="0" y="231"/>
                </a:cxn>
              </a:cxnLst>
              <a:rect l="0" t="0" r="r" b="b"/>
              <a:pathLst>
                <a:path w="370" h="232">
                  <a:moveTo>
                    <a:pt x="0" y="231"/>
                  </a:moveTo>
                  <a:lnTo>
                    <a:pt x="0" y="0"/>
                  </a:lnTo>
                  <a:lnTo>
                    <a:pt x="369" y="0"/>
                  </a:lnTo>
                  <a:lnTo>
                    <a:pt x="369" y="231"/>
                  </a:lnTo>
                  <a:lnTo>
                    <a:pt x="0" y="231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Freeform 15"/>
            <p:cNvSpPr>
              <a:spLocks/>
            </p:cNvSpPr>
            <p:nvPr/>
          </p:nvSpPr>
          <p:spPr bwMode="auto">
            <a:xfrm>
              <a:off x="4564063" y="5899150"/>
              <a:ext cx="1587" cy="3683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31"/>
                </a:cxn>
                <a:cxn ang="0">
                  <a:pos x="0" y="0"/>
                </a:cxn>
              </a:cxnLst>
              <a:rect l="0" t="0" r="r" b="b"/>
              <a:pathLst>
                <a:path w="1" h="232">
                  <a:moveTo>
                    <a:pt x="0" y="0"/>
                  </a:moveTo>
                  <a:lnTo>
                    <a:pt x="0" y="231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Freeform 16"/>
            <p:cNvSpPr>
              <a:spLocks/>
            </p:cNvSpPr>
            <p:nvPr/>
          </p:nvSpPr>
          <p:spPr bwMode="auto">
            <a:xfrm>
              <a:off x="4972050" y="5899150"/>
              <a:ext cx="587375" cy="368300"/>
            </a:xfrm>
            <a:custGeom>
              <a:avLst/>
              <a:gdLst/>
              <a:ahLst/>
              <a:cxnLst>
                <a:cxn ang="0">
                  <a:pos x="0" y="231"/>
                </a:cxn>
                <a:cxn ang="0">
                  <a:pos x="0" y="0"/>
                </a:cxn>
                <a:cxn ang="0">
                  <a:pos x="369" y="0"/>
                </a:cxn>
                <a:cxn ang="0">
                  <a:pos x="369" y="231"/>
                </a:cxn>
                <a:cxn ang="0">
                  <a:pos x="0" y="231"/>
                </a:cxn>
              </a:cxnLst>
              <a:rect l="0" t="0" r="r" b="b"/>
              <a:pathLst>
                <a:path w="370" h="232">
                  <a:moveTo>
                    <a:pt x="0" y="231"/>
                  </a:moveTo>
                  <a:lnTo>
                    <a:pt x="0" y="0"/>
                  </a:lnTo>
                  <a:lnTo>
                    <a:pt x="369" y="0"/>
                  </a:lnTo>
                  <a:lnTo>
                    <a:pt x="369" y="231"/>
                  </a:lnTo>
                  <a:lnTo>
                    <a:pt x="0" y="231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Freeform 17"/>
            <p:cNvSpPr>
              <a:spLocks/>
            </p:cNvSpPr>
            <p:nvPr/>
          </p:nvSpPr>
          <p:spPr bwMode="auto">
            <a:xfrm>
              <a:off x="5265738" y="5899150"/>
              <a:ext cx="1587" cy="3683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31"/>
                </a:cxn>
                <a:cxn ang="0">
                  <a:pos x="0" y="0"/>
                </a:cxn>
              </a:cxnLst>
              <a:rect l="0" t="0" r="r" b="b"/>
              <a:pathLst>
                <a:path w="1" h="232">
                  <a:moveTo>
                    <a:pt x="0" y="0"/>
                  </a:moveTo>
                  <a:lnTo>
                    <a:pt x="0" y="231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Freeform 18"/>
            <p:cNvSpPr>
              <a:spLocks/>
            </p:cNvSpPr>
            <p:nvPr/>
          </p:nvSpPr>
          <p:spPr bwMode="auto">
            <a:xfrm>
              <a:off x="5675313" y="5899150"/>
              <a:ext cx="587375" cy="368300"/>
            </a:xfrm>
            <a:custGeom>
              <a:avLst/>
              <a:gdLst/>
              <a:ahLst/>
              <a:cxnLst>
                <a:cxn ang="0">
                  <a:pos x="0" y="231"/>
                </a:cxn>
                <a:cxn ang="0">
                  <a:pos x="0" y="0"/>
                </a:cxn>
                <a:cxn ang="0">
                  <a:pos x="369" y="0"/>
                </a:cxn>
                <a:cxn ang="0">
                  <a:pos x="369" y="231"/>
                </a:cxn>
                <a:cxn ang="0">
                  <a:pos x="0" y="231"/>
                </a:cxn>
              </a:cxnLst>
              <a:rect l="0" t="0" r="r" b="b"/>
              <a:pathLst>
                <a:path w="370" h="232">
                  <a:moveTo>
                    <a:pt x="0" y="231"/>
                  </a:moveTo>
                  <a:lnTo>
                    <a:pt x="0" y="0"/>
                  </a:lnTo>
                  <a:lnTo>
                    <a:pt x="369" y="0"/>
                  </a:lnTo>
                  <a:lnTo>
                    <a:pt x="369" y="231"/>
                  </a:lnTo>
                  <a:lnTo>
                    <a:pt x="0" y="231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Freeform 19"/>
            <p:cNvSpPr>
              <a:spLocks/>
            </p:cNvSpPr>
            <p:nvPr/>
          </p:nvSpPr>
          <p:spPr bwMode="auto">
            <a:xfrm>
              <a:off x="5969000" y="5899150"/>
              <a:ext cx="1588" cy="3683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31"/>
                </a:cxn>
                <a:cxn ang="0">
                  <a:pos x="0" y="0"/>
                </a:cxn>
              </a:cxnLst>
              <a:rect l="0" t="0" r="r" b="b"/>
              <a:pathLst>
                <a:path w="1" h="232">
                  <a:moveTo>
                    <a:pt x="0" y="0"/>
                  </a:moveTo>
                  <a:lnTo>
                    <a:pt x="0" y="231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Freeform 20"/>
            <p:cNvSpPr>
              <a:spLocks/>
            </p:cNvSpPr>
            <p:nvPr/>
          </p:nvSpPr>
          <p:spPr bwMode="auto">
            <a:xfrm>
              <a:off x="6365875" y="5899150"/>
              <a:ext cx="585788" cy="368300"/>
            </a:xfrm>
            <a:custGeom>
              <a:avLst/>
              <a:gdLst/>
              <a:ahLst/>
              <a:cxnLst>
                <a:cxn ang="0">
                  <a:pos x="0" y="231"/>
                </a:cxn>
                <a:cxn ang="0">
                  <a:pos x="0" y="0"/>
                </a:cxn>
                <a:cxn ang="0">
                  <a:pos x="368" y="0"/>
                </a:cxn>
                <a:cxn ang="0">
                  <a:pos x="368" y="231"/>
                </a:cxn>
                <a:cxn ang="0">
                  <a:pos x="0" y="231"/>
                </a:cxn>
              </a:cxnLst>
              <a:rect l="0" t="0" r="r" b="b"/>
              <a:pathLst>
                <a:path w="369" h="232">
                  <a:moveTo>
                    <a:pt x="0" y="231"/>
                  </a:moveTo>
                  <a:lnTo>
                    <a:pt x="0" y="0"/>
                  </a:lnTo>
                  <a:lnTo>
                    <a:pt x="368" y="0"/>
                  </a:lnTo>
                  <a:lnTo>
                    <a:pt x="368" y="231"/>
                  </a:lnTo>
                  <a:lnTo>
                    <a:pt x="0" y="231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Freeform 21"/>
            <p:cNvSpPr>
              <a:spLocks/>
            </p:cNvSpPr>
            <p:nvPr/>
          </p:nvSpPr>
          <p:spPr bwMode="auto">
            <a:xfrm>
              <a:off x="6657975" y="5899150"/>
              <a:ext cx="1588" cy="3683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31"/>
                </a:cxn>
                <a:cxn ang="0">
                  <a:pos x="0" y="0"/>
                </a:cxn>
              </a:cxnLst>
              <a:rect l="0" t="0" r="r" b="b"/>
              <a:pathLst>
                <a:path w="1" h="232">
                  <a:moveTo>
                    <a:pt x="0" y="0"/>
                  </a:moveTo>
                  <a:lnTo>
                    <a:pt x="0" y="231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Freeform 22"/>
            <p:cNvSpPr>
              <a:spLocks/>
            </p:cNvSpPr>
            <p:nvPr/>
          </p:nvSpPr>
          <p:spPr bwMode="auto">
            <a:xfrm>
              <a:off x="7045325" y="5899150"/>
              <a:ext cx="585788" cy="368300"/>
            </a:xfrm>
            <a:custGeom>
              <a:avLst/>
              <a:gdLst/>
              <a:ahLst/>
              <a:cxnLst>
                <a:cxn ang="0">
                  <a:pos x="0" y="231"/>
                </a:cxn>
                <a:cxn ang="0">
                  <a:pos x="0" y="0"/>
                </a:cxn>
                <a:cxn ang="0">
                  <a:pos x="368" y="0"/>
                </a:cxn>
                <a:cxn ang="0">
                  <a:pos x="368" y="231"/>
                </a:cxn>
                <a:cxn ang="0">
                  <a:pos x="0" y="231"/>
                </a:cxn>
              </a:cxnLst>
              <a:rect l="0" t="0" r="r" b="b"/>
              <a:pathLst>
                <a:path w="369" h="232">
                  <a:moveTo>
                    <a:pt x="0" y="231"/>
                  </a:moveTo>
                  <a:lnTo>
                    <a:pt x="0" y="0"/>
                  </a:lnTo>
                  <a:lnTo>
                    <a:pt x="368" y="0"/>
                  </a:lnTo>
                  <a:lnTo>
                    <a:pt x="368" y="231"/>
                  </a:lnTo>
                  <a:lnTo>
                    <a:pt x="0" y="231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Freeform 23"/>
            <p:cNvSpPr>
              <a:spLocks/>
            </p:cNvSpPr>
            <p:nvPr/>
          </p:nvSpPr>
          <p:spPr bwMode="auto">
            <a:xfrm>
              <a:off x="7337425" y="5899150"/>
              <a:ext cx="1588" cy="3683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31"/>
                </a:cxn>
                <a:cxn ang="0">
                  <a:pos x="0" y="0"/>
                </a:cxn>
              </a:cxnLst>
              <a:rect l="0" t="0" r="r" b="b"/>
              <a:pathLst>
                <a:path w="1" h="232">
                  <a:moveTo>
                    <a:pt x="0" y="0"/>
                  </a:moveTo>
                  <a:lnTo>
                    <a:pt x="0" y="231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Freeform 24"/>
            <p:cNvSpPr>
              <a:spLocks/>
            </p:cNvSpPr>
            <p:nvPr/>
          </p:nvSpPr>
          <p:spPr bwMode="auto">
            <a:xfrm>
              <a:off x="2105025" y="4657725"/>
              <a:ext cx="927100" cy="423863"/>
            </a:xfrm>
            <a:custGeom>
              <a:avLst/>
              <a:gdLst/>
              <a:ahLst/>
              <a:cxnLst>
                <a:cxn ang="0">
                  <a:pos x="0" y="266"/>
                </a:cxn>
                <a:cxn ang="0">
                  <a:pos x="0" y="0"/>
                </a:cxn>
                <a:cxn ang="0">
                  <a:pos x="583" y="0"/>
                </a:cxn>
                <a:cxn ang="0">
                  <a:pos x="583" y="266"/>
                </a:cxn>
                <a:cxn ang="0">
                  <a:pos x="0" y="266"/>
                </a:cxn>
              </a:cxnLst>
              <a:rect l="0" t="0" r="r" b="b"/>
              <a:pathLst>
                <a:path w="584" h="267">
                  <a:moveTo>
                    <a:pt x="0" y="266"/>
                  </a:moveTo>
                  <a:lnTo>
                    <a:pt x="0" y="0"/>
                  </a:lnTo>
                  <a:lnTo>
                    <a:pt x="583" y="0"/>
                  </a:lnTo>
                  <a:lnTo>
                    <a:pt x="583" y="266"/>
                  </a:lnTo>
                  <a:lnTo>
                    <a:pt x="0" y="266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Freeform 25"/>
            <p:cNvSpPr>
              <a:spLocks/>
            </p:cNvSpPr>
            <p:nvPr/>
          </p:nvSpPr>
          <p:spPr bwMode="auto">
            <a:xfrm>
              <a:off x="2527300" y="4657725"/>
              <a:ext cx="1588" cy="4095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57"/>
                </a:cxn>
                <a:cxn ang="0">
                  <a:pos x="0" y="0"/>
                </a:cxn>
              </a:cxnLst>
              <a:rect l="0" t="0" r="r" b="b"/>
              <a:pathLst>
                <a:path w="1" h="258">
                  <a:moveTo>
                    <a:pt x="0" y="0"/>
                  </a:moveTo>
                  <a:lnTo>
                    <a:pt x="0" y="257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Freeform 26"/>
            <p:cNvSpPr>
              <a:spLocks/>
            </p:cNvSpPr>
            <p:nvPr/>
          </p:nvSpPr>
          <p:spPr bwMode="auto">
            <a:xfrm>
              <a:off x="2935288" y="4670425"/>
              <a:ext cx="1587" cy="41116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58"/>
                </a:cxn>
                <a:cxn ang="0">
                  <a:pos x="0" y="0"/>
                </a:cxn>
              </a:cxnLst>
              <a:rect l="0" t="0" r="r" b="b"/>
              <a:pathLst>
                <a:path w="1" h="259">
                  <a:moveTo>
                    <a:pt x="0" y="0"/>
                  </a:moveTo>
                  <a:lnTo>
                    <a:pt x="0" y="258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8" name="Freeform 27"/>
            <p:cNvSpPr>
              <a:spLocks/>
            </p:cNvSpPr>
            <p:nvPr/>
          </p:nvSpPr>
          <p:spPr bwMode="auto">
            <a:xfrm>
              <a:off x="2198688" y="4638675"/>
              <a:ext cx="1587" cy="4286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69"/>
                </a:cxn>
                <a:cxn ang="0">
                  <a:pos x="0" y="0"/>
                </a:cxn>
              </a:cxnLst>
              <a:rect l="0" t="0" r="r" b="b"/>
              <a:pathLst>
                <a:path w="1" h="270">
                  <a:moveTo>
                    <a:pt x="0" y="0"/>
                  </a:moveTo>
                  <a:lnTo>
                    <a:pt x="0" y="269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Freeform 28"/>
            <p:cNvSpPr>
              <a:spLocks/>
            </p:cNvSpPr>
            <p:nvPr/>
          </p:nvSpPr>
          <p:spPr bwMode="auto">
            <a:xfrm>
              <a:off x="2620963" y="4657725"/>
              <a:ext cx="1587" cy="4095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57"/>
                </a:cxn>
                <a:cxn ang="0">
                  <a:pos x="0" y="0"/>
                </a:cxn>
              </a:cxnLst>
              <a:rect l="0" t="0" r="r" b="b"/>
              <a:pathLst>
                <a:path w="1" h="258">
                  <a:moveTo>
                    <a:pt x="0" y="0"/>
                  </a:moveTo>
                  <a:lnTo>
                    <a:pt x="0" y="257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" name="Freeform 29"/>
            <p:cNvSpPr>
              <a:spLocks/>
            </p:cNvSpPr>
            <p:nvPr/>
          </p:nvSpPr>
          <p:spPr bwMode="auto">
            <a:xfrm>
              <a:off x="1778000" y="5005388"/>
              <a:ext cx="363538" cy="825500"/>
            </a:xfrm>
            <a:custGeom>
              <a:avLst/>
              <a:gdLst/>
              <a:ahLst/>
              <a:cxnLst>
                <a:cxn ang="0">
                  <a:pos x="228" y="0"/>
                </a:cxn>
                <a:cxn ang="0">
                  <a:pos x="0" y="519"/>
                </a:cxn>
                <a:cxn ang="0">
                  <a:pos x="228" y="0"/>
                </a:cxn>
              </a:cxnLst>
              <a:rect l="0" t="0" r="r" b="b"/>
              <a:pathLst>
                <a:path w="229" h="520">
                  <a:moveTo>
                    <a:pt x="228" y="0"/>
                  </a:moveTo>
                  <a:lnTo>
                    <a:pt x="0" y="519"/>
                  </a:lnTo>
                  <a:lnTo>
                    <a:pt x="228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Freeform 30"/>
            <p:cNvSpPr>
              <a:spLocks/>
            </p:cNvSpPr>
            <p:nvPr/>
          </p:nvSpPr>
          <p:spPr bwMode="auto">
            <a:xfrm>
              <a:off x="1778000" y="5683250"/>
              <a:ext cx="84138" cy="147638"/>
            </a:xfrm>
            <a:custGeom>
              <a:avLst/>
              <a:gdLst/>
              <a:ahLst/>
              <a:cxnLst>
                <a:cxn ang="0">
                  <a:pos x="52" y="21"/>
                </a:cxn>
                <a:cxn ang="0">
                  <a:pos x="0" y="92"/>
                </a:cxn>
                <a:cxn ang="0">
                  <a:pos x="19" y="0"/>
                </a:cxn>
                <a:cxn ang="0">
                  <a:pos x="52" y="21"/>
                </a:cxn>
              </a:cxnLst>
              <a:rect l="0" t="0" r="r" b="b"/>
              <a:pathLst>
                <a:path w="53" h="93">
                  <a:moveTo>
                    <a:pt x="52" y="21"/>
                  </a:moveTo>
                  <a:lnTo>
                    <a:pt x="0" y="92"/>
                  </a:lnTo>
                  <a:lnTo>
                    <a:pt x="19" y="0"/>
                  </a:lnTo>
                  <a:lnTo>
                    <a:pt x="52" y="21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Freeform 31"/>
            <p:cNvSpPr>
              <a:spLocks/>
            </p:cNvSpPr>
            <p:nvPr/>
          </p:nvSpPr>
          <p:spPr bwMode="auto">
            <a:xfrm>
              <a:off x="2116138" y="5754688"/>
              <a:ext cx="5597525" cy="647700"/>
            </a:xfrm>
            <a:custGeom>
              <a:avLst/>
              <a:gdLst/>
              <a:ahLst/>
              <a:cxnLst>
                <a:cxn ang="0">
                  <a:pos x="0" y="407"/>
                </a:cxn>
                <a:cxn ang="0">
                  <a:pos x="0" y="0"/>
                </a:cxn>
                <a:cxn ang="0">
                  <a:pos x="3525" y="0"/>
                </a:cxn>
                <a:cxn ang="0">
                  <a:pos x="3525" y="407"/>
                </a:cxn>
                <a:cxn ang="0">
                  <a:pos x="0" y="407"/>
                </a:cxn>
              </a:cxnLst>
              <a:rect l="0" t="0" r="r" b="b"/>
              <a:pathLst>
                <a:path w="3526" h="408">
                  <a:moveTo>
                    <a:pt x="0" y="407"/>
                  </a:moveTo>
                  <a:lnTo>
                    <a:pt x="0" y="0"/>
                  </a:lnTo>
                  <a:lnTo>
                    <a:pt x="3525" y="0"/>
                  </a:lnTo>
                  <a:lnTo>
                    <a:pt x="3525" y="407"/>
                  </a:lnTo>
                  <a:lnTo>
                    <a:pt x="0" y="407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33" name="Group 49"/>
            <p:cNvGrpSpPr>
              <a:grpSpLocks/>
            </p:cNvGrpSpPr>
            <p:nvPr/>
          </p:nvGrpSpPr>
          <p:grpSpPr bwMode="auto">
            <a:xfrm>
              <a:off x="1454150" y="5910263"/>
              <a:ext cx="5953125" cy="303212"/>
              <a:chOff x="916" y="3723"/>
              <a:chExt cx="3750" cy="191"/>
            </a:xfrm>
          </p:grpSpPr>
          <p:sp>
            <p:nvSpPr>
              <p:cNvPr id="34" name="Rectangle 32"/>
              <p:cNvSpPr>
                <a:spLocks noChangeArrowheads="1"/>
              </p:cNvSpPr>
              <p:nvPr/>
            </p:nvSpPr>
            <p:spPr bwMode="auto">
              <a:xfrm>
                <a:off x="916" y="3723"/>
                <a:ext cx="212" cy="18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en-US" sz="1300" b="1">
                    <a:solidFill>
                      <a:srgbClr val="000000"/>
                    </a:solidFill>
                    <a:latin typeface="Arial" pitchFamily="34" charset="0"/>
                  </a:rPr>
                  <a:t>3*</a:t>
                </a:r>
              </a:p>
            </p:txBody>
          </p:sp>
          <p:sp>
            <p:nvSpPr>
              <p:cNvPr id="35" name="Rectangle 33"/>
              <p:cNvSpPr>
                <a:spLocks noChangeArrowheads="1"/>
              </p:cNvSpPr>
              <p:nvPr/>
            </p:nvSpPr>
            <p:spPr bwMode="auto">
              <a:xfrm>
                <a:off x="1098" y="3733"/>
                <a:ext cx="212" cy="18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en-US" sz="1300" b="1">
                    <a:solidFill>
                      <a:srgbClr val="000000"/>
                    </a:solidFill>
                    <a:latin typeface="Arial" pitchFamily="34" charset="0"/>
                  </a:rPr>
                  <a:t>4*</a:t>
                </a:r>
              </a:p>
            </p:txBody>
          </p:sp>
          <p:sp>
            <p:nvSpPr>
              <p:cNvPr id="36" name="Rectangle 34"/>
              <p:cNvSpPr>
                <a:spLocks noChangeArrowheads="1"/>
              </p:cNvSpPr>
              <p:nvPr/>
            </p:nvSpPr>
            <p:spPr bwMode="auto">
              <a:xfrm>
                <a:off x="1357" y="3723"/>
                <a:ext cx="212" cy="18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en-US" sz="1300" b="1">
                    <a:solidFill>
                      <a:srgbClr val="000000"/>
                    </a:solidFill>
                    <a:latin typeface="Arial" pitchFamily="34" charset="0"/>
                  </a:rPr>
                  <a:t>6*</a:t>
                </a:r>
              </a:p>
            </p:txBody>
          </p:sp>
          <p:sp>
            <p:nvSpPr>
              <p:cNvPr id="37" name="Rectangle 35"/>
              <p:cNvSpPr>
                <a:spLocks noChangeArrowheads="1"/>
              </p:cNvSpPr>
              <p:nvPr/>
            </p:nvSpPr>
            <p:spPr bwMode="auto">
              <a:xfrm>
                <a:off x="1542" y="3723"/>
                <a:ext cx="212" cy="18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en-US" sz="1300" b="1">
                    <a:solidFill>
                      <a:srgbClr val="000000"/>
                    </a:solidFill>
                    <a:latin typeface="Arial" pitchFamily="34" charset="0"/>
                  </a:rPr>
                  <a:t>9*</a:t>
                </a:r>
              </a:p>
            </p:txBody>
          </p:sp>
          <p:sp>
            <p:nvSpPr>
              <p:cNvPr id="38" name="Rectangle 36"/>
              <p:cNvSpPr>
                <a:spLocks noChangeArrowheads="1"/>
              </p:cNvSpPr>
              <p:nvPr/>
            </p:nvSpPr>
            <p:spPr bwMode="auto">
              <a:xfrm>
                <a:off x="1771" y="3723"/>
                <a:ext cx="270" cy="18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en-US" sz="1300" b="1">
                    <a:solidFill>
                      <a:srgbClr val="000000"/>
                    </a:solidFill>
                    <a:latin typeface="Arial" pitchFamily="34" charset="0"/>
                  </a:rPr>
                  <a:t>10*</a:t>
                </a:r>
              </a:p>
            </p:txBody>
          </p:sp>
          <p:sp>
            <p:nvSpPr>
              <p:cNvPr id="39" name="Rectangle 37"/>
              <p:cNvSpPr>
                <a:spLocks noChangeArrowheads="1"/>
              </p:cNvSpPr>
              <p:nvPr/>
            </p:nvSpPr>
            <p:spPr bwMode="auto">
              <a:xfrm>
                <a:off x="1955" y="3723"/>
                <a:ext cx="270" cy="18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en-US" sz="1300" b="1">
                    <a:solidFill>
                      <a:srgbClr val="000000"/>
                    </a:solidFill>
                    <a:latin typeface="Arial" pitchFamily="34" charset="0"/>
                  </a:rPr>
                  <a:t>11*</a:t>
                </a:r>
              </a:p>
            </p:txBody>
          </p:sp>
          <p:sp>
            <p:nvSpPr>
              <p:cNvPr id="40" name="Rectangle 38"/>
              <p:cNvSpPr>
                <a:spLocks noChangeArrowheads="1"/>
              </p:cNvSpPr>
              <p:nvPr/>
            </p:nvSpPr>
            <p:spPr bwMode="auto">
              <a:xfrm>
                <a:off x="2213" y="3723"/>
                <a:ext cx="270" cy="18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en-US" sz="1300" b="1">
                    <a:solidFill>
                      <a:srgbClr val="000000"/>
                    </a:solidFill>
                    <a:latin typeface="Arial" pitchFamily="34" charset="0"/>
                  </a:rPr>
                  <a:t>12*</a:t>
                </a:r>
              </a:p>
            </p:txBody>
          </p:sp>
          <p:sp>
            <p:nvSpPr>
              <p:cNvPr id="41" name="Rectangle 39"/>
              <p:cNvSpPr>
                <a:spLocks noChangeArrowheads="1"/>
              </p:cNvSpPr>
              <p:nvPr/>
            </p:nvSpPr>
            <p:spPr bwMode="auto">
              <a:xfrm>
                <a:off x="2397" y="3723"/>
                <a:ext cx="270" cy="18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en-US" sz="1300" b="1">
                    <a:solidFill>
                      <a:srgbClr val="000000"/>
                    </a:solidFill>
                    <a:latin typeface="Arial" pitchFamily="34" charset="0"/>
                  </a:rPr>
                  <a:t>13*</a:t>
                </a:r>
              </a:p>
            </p:txBody>
          </p:sp>
          <p:sp>
            <p:nvSpPr>
              <p:cNvPr id="42" name="Rectangle 40"/>
              <p:cNvSpPr>
                <a:spLocks noChangeArrowheads="1"/>
              </p:cNvSpPr>
              <p:nvPr/>
            </p:nvSpPr>
            <p:spPr bwMode="auto">
              <a:xfrm>
                <a:off x="2656" y="3733"/>
                <a:ext cx="270" cy="18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en-US" sz="1300" b="1">
                    <a:solidFill>
                      <a:srgbClr val="000000"/>
                    </a:solidFill>
                    <a:latin typeface="Arial" pitchFamily="34" charset="0"/>
                  </a:rPr>
                  <a:t>20*</a:t>
                </a:r>
              </a:p>
            </p:txBody>
          </p:sp>
          <p:sp>
            <p:nvSpPr>
              <p:cNvPr id="43" name="Rectangle 41"/>
              <p:cNvSpPr>
                <a:spLocks noChangeArrowheads="1"/>
              </p:cNvSpPr>
              <p:nvPr/>
            </p:nvSpPr>
            <p:spPr bwMode="auto">
              <a:xfrm>
                <a:off x="2833" y="3733"/>
                <a:ext cx="270" cy="18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en-US" sz="1300" b="1">
                    <a:solidFill>
                      <a:srgbClr val="000000"/>
                    </a:solidFill>
                    <a:latin typeface="Arial" pitchFamily="34" charset="0"/>
                  </a:rPr>
                  <a:t>22*</a:t>
                </a:r>
              </a:p>
            </p:txBody>
          </p:sp>
          <p:sp>
            <p:nvSpPr>
              <p:cNvPr id="44" name="Rectangle 42"/>
              <p:cNvSpPr>
                <a:spLocks noChangeArrowheads="1"/>
              </p:cNvSpPr>
              <p:nvPr/>
            </p:nvSpPr>
            <p:spPr bwMode="auto">
              <a:xfrm>
                <a:off x="3091" y="3723"/>
                <a:ext cx="270" cy="18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en-US" sz="1300" b="1">
                    <a:solidFill>
                      <a:srgbClr val="000000"/>
                    </a:solidFill>
                    <a:latin typeface="Arial" pitchFamily="34" charset="0"/>
                  </a:rPr>
                  <a:t>23*</a:t>
                </a:r>
              </a:p>
            </p:txBody>
          </p:sp>
          <p:sp>
            <p:nvSpPr>
              <p:cNvPr id="45" name="Rectangle 43"/>
              <p:cNvSpPr>
                <a:spLocks noChangeArrowheads="1"/>
              </p:cNvSpPr>
              <p:nvPr/>
            </p:nvSpPr>
            <p:spPr bwMode="auto">
              <a:xfrm>
                <a:off x="3282" y="3723"/>
                <a:ext cx="270" cy="18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en-US" sz="1300" b="1">
                    <a:solidFill>
                      <a:srgbClr val="000000"/>
                    </a:solidFill>
                    <a:latin typeface="Arial" pitchFamily="34" charset="0"/>
                  </a:rPr>
                  <a:t>31*</a:t>
                </a:r>
              </a:p>
            </p:txBody>
          </p:sp>
          <p:sp>
            <p:nvSpPr>
              <p:cNvPr id="46" name="Rectangle 44"/>
              <p:cNvSpPr>
                <a:spLocks noChangeArrowheads="1"/>
              </p:cNvSpPr>
              <p:nvPr/>
            </p:nvSpPr>
            <p:spPr bwMode="auto">
              <a:xfrm>
                <a:off x="3532" y="3733"/>
                <a:ext cx="270" cy="18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en-US" sz="1300" b="1">
                    <a:solidFill>
                      <a:srgbClr val="000000"/>
                    </a:solidFill>
                    <a:latin typeface="Arial" pitchFamily="34" charset="0"/>
                  </a:rPr>
                  <a:t>35*</a:t>
                </a:r>
              </a:p>
            </p:txBody>
          </p:sp>
          <p:sp>
            <p:nvSpPr>
              <p:cNvPr id="47" name="Rectangle 45"/>
              <p:cNvSpPr>
                <a:spLocks noChangeArrowheads="1"/>
              </p:cNvSpPr>
              <p:nvPr/>
            </p:nvSpPr>
            <p:spPr bwMode="auto">
              <a:xfrm>
                <a:off x="3710" y="3723"/>
                <a:ext cx="270" cy="18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en-US" sz="1300" b="1">
                    <a:solidFill>
                      <a:srgbClr val="000000"/>
                    </a:solidFill>
                    <a:latin typeface="Arial" pitchFamily="34" charset="0"/>
                  </a:rPr>
                  <a:t>36*</a:t>
                </a:r>
              </a:p>
            </p:txBody>
          </p:sp>
          <p:sp>
            <p:nvSpPr>
              <p:cNvPr id="48" name="Rectangle 46"/>
              <p:cNvSpPr>
                <a:spLocks noChangeArrowheads="1"/>
              </p:cNvSpPr>
              <p:nvPr/>
            </p:nvSpPr>
            <p:spPr bwMode="auto">
              <a:xfrm>
                <a:off x="3975" y="3723"/>
                <a:ext cx="270" cy="18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en-US" sz="1300" b="1">
                    <a:solidFill>
                      <a:srgbClr val="000000"/>
                    </a:solidFill>
                    <a:latin typeface="Arial" pitchFamily="34" charset="0"/>
                  </a:rPr>
                  <a:t>38*</a:t>
                </a:r>
              </a:p>
            </p:txBody>
          </p:sp>
          <p:sp>
            <p:nvSpPr>
              <p:cNvPr id="49" name="Rectangle 47"/>
              <p:cNvSpPr>
                <a:spLocks noChangeArrowheads="1"/>
              </p:cNvSpPr>
              <p:nvPr/>
            </p:nvSpPr>
            <p:spPr bwMode="auto">
              <a:xfrm>
                <a:off x="4152" y="3723"/>
                <a:ext cx="270" cy="18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en-US" sz="1300" b="1">
                    <a:solidFill>
                      <a:srgbClr val="000000"/>
                    </a:solidFill>
                    <a:latin typeface="Arial" pitchFamily="34" charset="0"/>
                  </a:rPr>
                  <a:t>41*</a:t>
                </a:r>
              </a:p>
            </p:txBody>
          </p:sp>
          <p:sp>
            <p:nvSpPr>
              <p:cNvPr id="50" name="Rectangle 48"/>
              <p:cNvSpPr>
                <a:spLocks noChangeArrowheads="1"/>
              </p:cNvSpPr>
              <p:nvPr/>
            </p:nvSpPr>
            <p:spPr bwMode="auto">
              <a:xfrm>
                <a:off x="4396" y="3723"/>
                <a:ext cx="270" cy="18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en-US" sz="1300" b="1">
                    <a:solidFill>
                      <a:srgbClr val="000000"/>
                    </a:solidFill>
                    <a:latin typeface="Arial" pitchFamily="34" charset="0"/>
                  </a:rPr>
                  <a:t>44*</a:t>
                </a:r>
              </a:p>
            </p:txBody>
          </p:sp>
        </p:grpSp>
        <p:sp>
          <p:nvSpPr>
            <p:cNvPr id="51" name="Rectangle 50"/>
            <p:cNvSpPr>
              <a:spLocks noChangeArrowheads="1"/>
            </p:cNvSpPr>
            <p:nvPr/>
          </p:nvSpPr>
          <p:spPr bwMode="auto">
            <a:xfrm>
              <a:off x="3959225" y="4657725"/>
              <a:ext cx="4127500" cy="3016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  <a:latin typeface="Arial" pitchFamily="34" charset="0"/>
                </a:rPr>
                <a:t>Sorted pages of data entries; not yet in B+ tree</a:t>
              </a:r>
            </a:p>
          </p:txBody>
        </p:sp>
        <p:sp>
          <p:nvSpPr>
            <p:cNvPr id="52" name="Rectangle 51"/>
            <p:cNvSpPr>
              <a:spLocks noChangeArrowheads="1"/>
            </p:cNvSpPr>
            <p:nvPr/>
          </p:nvSpPr>
          <p:spPr bwMode="auto">
            <a:xfrm>
              <a:off x="1346200" y="4510088"/>
              <a:ext cx="585788" cy="3016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  <a:latin typeface="Arial" pitchFamily="34" charset="0"/>
                </a:rPr>
                <a:t>Root</a:t>
              </a:r>
            </a:p>
          </p:txBody>
        </p:sp>
        <p:sp>
          <p:nvSpPr>
            <p:cNvPr id="53" name="Line 52"/>
            <p:cNvSpPr>
              <a:spLocks noChangeShapeType="1"/>
            </p:cNvSpPr>
            <p:nvPr/>
          </p:nvSpPr>
          <p:spPr bwMode="auto">
            <a:xfrm>
              <a:off x="1676400" y="4419600"/>
              <a:ext cx="381000" cy="3048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4" name="Arc 53"/>
            <p:cNvSpPr>
              <a:spLocks/>
            </p:cNvSpPr>
            <p:nvPr/>
          </p:nvSpPr>
          <p:spPr bwMode="auto">
            <a:xfrm>
              <a:off x="3355975" y="4960938"/>
              <a:ext cx="914400" cy="762000"/>
            </a:xfrm>
            <a:custGeom>
              <a:avLst/>
              <a:gdLst>
                <a:gd name="G0" fmla="+- 21599 0 0"/>
                <a:gd name="G1" fmla="+- 21600 0 0"/>
                <a:gd name="G2" fmla="+- 21600 0 0"/>
                <a:gd name="T0" fmla="*/ 0 w 21599"/>
                <a:gd name="T1" fmla="*/ 21420 h 21600"/>
                <a:gd name="T2" fmla="*/ 21561 w 21599"/>
                <a:gd name="T3" fmla="*/ 0 h 21600"/>
                <a:gd name="T4" fmla="*/ 21599 w 21599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599" h="21600" fill="none" extrusionOk="0">
                  <a:moveTo>
                    <a:pt x="-1" y="21419"/>
                  </a:moveTo>
                  <a:cubicBezTo>
                    <a:pt x="98" y="9576"/>
                    <a:pt x="9716" y="20"/>
                    <a:pt x="21561" y="0"/>
                  </a:cubicBezTo>
                </a:path>
                <a:path w="21599" h="21600" stroke="0" extrusionOk="0">
                  <a:moveTo>
                    <a:pt x="-1" y="21419"/>
                  </a:moveTo>
                  <a:cubicBezTo>
                    <a:pt x="98" y="9576"/>
                    <a:pt x="9716" y="20"/>
                    <a:pt x="21561" y="0"/>
                  </a:cubicBezTo>
                  <a:lnTo>
                    <a:pt x="21599" y="2160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stealth" w="med" len="med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6482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Bulk Loading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3048000" cy="54102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Index entries for leaf pages always entered into right-most index page just above leaf level.  When this fills up, it splits.  (Split may go up right-most path to the root.)</a:t>
            </a:r>
          </a:p>
          <a:p>
            <a:r>
              <a:rPr lang="en-US" dirty="0" smtClean="0"/>
              <a:t>Much faster than repeated inserts, especially when one considers locking!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02/18/2010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Lipyeow Lim -- University of Hawaii at Manoa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85596-13C1-4CB9-B2C0-B82D4E28DECA}" type="slidenum">
              <a:rPr lang="en-US" smtClean="0"/>
              <a:pPr/>
              <a:t>15</a:t>
            </a:fld>
            <a:endParaRPr lang="en-US"/>
          </a:p>
        </p:txBody>
      </p:sp>
      <p:grpSp>
        <p:nvGrpSpPr>
          <p:cNvPr id="310" name="Group 309"/>
          <p:cNvGrpSpPr/>
          <p:nvPr/>
        </p:nvGrpSpPr>
        <p:grpSpPr>
          <a:xfrm>
            <a:off x="2892425" y="838200"/>
            <a:ext cx="6169025" cy="5595938"/>
            <a:chOff x="2892425" y="1143000"/>
            <a:chExt cx="6169025" cy="5595938"/>
          </a:xfrm>
        </p:grpSpPr>
        <p:sp>
          <p:nvSpPr>
            <p:cNvPr id="7" name="Rectangle 3"/>
            <p:cNvSpPr>
              <a:spLocks noChangeArrowheads="1"/>
            </p:cNvSpPr>
            <p:nvPr/>
          </p:nvSpPr>
          <p:spPr bwMode="auto">
            <a:xfrm>
              <a:off x="3124200" y="6248400"/>
              <a:ext cx="28956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auto">
            <a:xfrm>
              <a:off x="3062288" y="3124200"/>
              <a:ext cx="534987" cy="290513"/>
            </a:xfrm>
            <a:custGeom>
              <a:avLst/>
              <a:gdLst/>
              <a:ahLst/>
              <a:cxnLst>
                <a:cxn ang="0">
                  <a:pos x="0" y="182"/>
                </a:cxn>
                <a:cxn ang="0">
                  <a:pos x="0" y="0"/>
                </a:cxn>
                <a:cxn ang="0">
                  <a:pos x="336" y="0"/>
                </a:cxn>
                <a:cxn ang="0">
                  <a:pos x="336" y="182"/>
                </a:cxn>
                <a:cxn ang="0">
                  <a:pos x="0" y="182"/>
                </a:cxn>
              </a:cxnLst>
              <a:rect l="0" t="0" r="r" b="b"/>
              <a:pathLst>
                <a:path w="337" h="183">
                  <a:moveTo>
                    <a:pt x="0" y="182"/>
                  </a:moveTo>
                  <a:lnTo>
                    <a:pt x="0" y="0"/>
                  </a:lnTo>
                  <a:lnTo>
                    <a:pt x="336" y="0"/>
                  </a:lnTo>
                  <a:lnTo>
                    <a:pt x="336" y="182"/>
                  </a:lnTo>
                  <a:lnTo>
                    <a:pt x="0" y="182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auto">
            <a:xfrm>
              <a:off x="3328988" y="3124200"/>
              <a:ext cx="1587" cy="29051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82"/>
                </a:cxn>
                <a:cxn ang="0">
                  <a:pos x="0" y="0"/>
                </a:cxn>
              </a:cxnLst>
              <a:rect l="0" t="0" r="r" b="b"/>
              <a:pathLst>
                <a:path w="1" h="183">
                  <a:moveTo>
                    <a:pt x="0" y="0"/>
                  </a:moveTo>
                  <a:lnTo>
                    <a:pt x="0" y="182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auto">
            <a:xfrm>
              <a:off x="3702050" y="3124200"/>
              <a:ext cx="531813" cy="290513"/>
            </a:xfrm>
            <a:custGeom>
              <a:avLst/>
              <a:gdLst/>
              <a:ahLst/>
              <a:cxnLst>
                <a:cxn ang="0">
                  <a:pos x="0" y="182"/>
                </a:cxn>
                <a:cxn ang="0">
                  <a:pos x="0" y="0"/>
                </a:cxn>
                <a:cxn ang="0">
                  <a:pos x="334" y="0"/>
                </a:cxn>
                <a:cxn ang="0">
                  <a:pos x="334" y="182"/>
                </a:cxn>
                <a:cxn ang="0">
                  <a:pos x="0" y="182"/>
                </a:cxn>
              </a:cxnLst>
              <a:rect l="0" t="0" r="r" b="b"/>
              <a:pathLst>
                <a:path w="335" h="183">
                  <a:moveTo>
                    <a:pt x="0" y="182"/>
                  </a:moveTo>
                  <a:lnTo>
                    <a:pt x="0" y="0"/>
                  </a:lnTo>
                  <a:lnTo>
                    <a:pt x="334" y="0"/>
                  </a:lnTo>
                  <a:lnTo>
                    <a:pt x="334" y="182"/>
                  </a:lnTo>
                  <a:lnTo>
                    <a:pt x="0" y="182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auto">
            <a:xfrm>
              <a:off x="3967163" y="3124200"/>
              <a:ext cx="1587" cy="29051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82"/>
                </a:cxn>
                <a:cxn ang="0">
                  <a:pos x="0" y="0"/>
                </a:cxn>
              </a:cxnLst>
              <a:rect l="0" t="0" r="r" b="b"/>
              <a:pathLst>
                <a:path w="1" h="183">
                  <a:moveTo>
                    <a:pt x="0" y="0"/>
                  </a:moveTo>
                  <a:lnTo>
                    <a:pt x="0" y="182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auto">
            <a:xfrm>
              <a:off x="4340225" y="3124200"/>
              <a:ext cx="534988" cy="290513"/>
            </a:xfrm>
            <a:custGeom>
              <a:avLst/>
              <a:gdLst/>
              <a:ahLst/>
              <a:cxnLst>
                <a:cxn ang="0">
                  <a:pos x="0" y="182"/>
                </a:cxn>
                <a:cxn ang="0">
                  <a:pos x="0" y="0"/>
                </a:cxn>
                <a:cxn ang="0">
                  <a:pos x="336" y="0"/>
                </a:cxn>
                <a:cxn ang="0">
                  <a:pos x="336" y="182"/>
                </a:cxn>
                <a:cxn ang="0">
                  <a:pos x="0" y="182"/>
                </a:cxn>
              </a:cxnLst>
              <a:rect l="0" t="0" r="r" b="b"/>
              <a:pathLst>
                <a:path w="337" h="183">
                  <a:moveTo>
                    <a:pt x="0" y="182"/>
                  </a:moveTo>
                  <a:lnTo>
                    <a:pt x="0" y="0"/>
                  </a:lnTo>
                  <a:lnTo>
                    <a:pt x="336" y="0"/>
                  </a:lnTo>
                  <a:lnTo>
                    <a:pt x="336" y="182"/>
                  </a:lnTo>
                  <a:lnTo>
                    <a:pt x="0" y="182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auto">
            <a:xfrm>
              <a:off x="4605338" y="3124200"/>
              <a:ext cx="1587" cy="29051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82"/>
                </a:cxn>
                <a:cxn ang="0">
                  <a:pos x="0" y="0"/>
                </a:cxn>
              </a:cxnLst>
              <a:rect l="0" t="0" r="r" b="b"/>
              <a:pathLst>
                <a:path w="1" h="183">
                  <a:moveTo>
                    <a:pt x="0" y="0"/>
                  </a:moveTo>
                  <a:lnTo>
                    <a:pt x="0" y="182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auto">
            <a:xfrm>
              <a:off x="4967288" y="3124200"/>
              <a:ext cx="534987" cy="290513"/>
            </a:xfrm>
            <a:custGeom>
              <a:avLst/>
              <a:gdLst/>
              <a:ahLst/>
              <a:cxnLst>
                <a:cxn ang="0">
                  <a:pos x="0" y="182"/>
                </a:cxn>
                <a:cxn ang="0">
                  <a:pos x="0" y="0"/>
                </a:cxn>
                <a:cxn ang="0">
                  <a:pos x="336" y="0"/>
                </a:cxn>
                <a:cxn ang="0">
                  <a:pos x="336" y="182"/>
                </a:cxn>
                <a:cxn ang="0">
                  <a:pos x="0" y="182"/>
                </a:cxn>
              </a:cxnLst>
              <a:rect l="0" t="0" r="r" b="b"/>
              <a:pathLst>
                <a:path w="337" h="183">
                  <a:moveTo>
                    <a:pt x="0" y="182"/>
                  </a:moveTo>
                  <a:lnTo>
                    <a:pt x="0" y="0"/>
                  </a:lnTo>
                  <a:lnTo>
                    <a:pt x="336" y="0"/>
                  </a:lnTo>
                  <a:lnTo>
                    <a:pt x="336" y="182"/>
                  </a:lnTo>
                  <a:lnTo>
                    <a:pt x="0" y="182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auto">
            <a:xfrm>
              <a:off x="5233988" y="3124200"/>
              <a:ext cx="1587" cy="29051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82"/>
                </a:cxn>
                <a:cxn ang="0">
                  <a:pos x="0" y="0"/>
                </a:cxn>
              </a:cxnLst>
              <a:rect l="0" t="0" r="r" b="b"/>
              <a:pathLst>
                <a:path w="1" h="183">
                  <a:moveTo>
                    <a:pt x="0" y="0"/>
                  </a:moveTo>
                  <a:lnTo>
                    <a:pt x="0" y="182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auto">
            <a:xfrm>
              <a:off x="5605463" y="3124200"/>
              <a:ext cx="533400" cy="290513"/>
            </a:xfrm>
            <a:custGeom>
              <a:avLst/>
              <a:gdLst/>
              <a:ahLst/>
              <a:cxnLst>
                <a:cxn ang="0">
                  <a:pos x="0" y="182"/>
                </a:cxn>
                <a:cxn ang="0">
                  <a:pos x="0" y="0"/>
                </a:cxn>
                <a:cxn ang="0">
                  <a:pos x="335" y="0"/>
                </a:cxn>
                <a:cxn ang="0">
                  <a:pos x="335" y="182"/>
                </a:cxn>
                <a:cxn ang="0">
                  <a:pos x="0" y="182"/>
                </a:cxn>
              </a:cxnLst>
              <a:rect l="0" t="0" r="r" b="b"/>
              <a:pathLst>
                <a:path w="336" h="183">
                  <a:moveTo>
                    <a:pt x="0" y="182"/>
                  </a:moveTo>
                  <a:lnTo>
                    <a:pt x="0" y="0"/>
                  </a:lnTo>
                  <a:lnTo>
                    <a:pt x="335" y="0"/>
                  </a:lnTo>
                  <a:lnTo>
                    <a:pt x="335" y="182"/>
                  </a:lnTo>
                  <a:lnTo>
                    <a:pt x="0" y="182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auto">
            <a:xfrm>
              <a:off x="5872163" y="3124200"/>
              <a:ext cx="1587" cy="29051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82"/>
                </a:cxn>
                <a:cxn ang="0">
                  <a:pos x="0" y="0"/>
                </a:cxn>
              </a:cxnLst>
              <a:rect l="0" t="0" r="r" b="b"/>
              <a:pathLst>
                <a:path w="1" h="183">
                  <a:moveTo>
                    <a:pt x="0" y="0"/>
                  </a:moveTo>
                  <a:lnTo>
                    <a:pt x="0" y="182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auto">
            <a:xfrm>
              <a:off x="6243638" y="3124200"/>
              <a:ext cx="533400" cy="290513"/>
            </a:xfrm>
            <a:custGeom>
              <a:avLst/>
              <a:gdLst/>
              <a:ahLst/>
              <a:cxnLst>
                <a:cxn ang="0">
                  <a:pos x="0" y="182"/>
                </a:cxn>
                <a:cxn ang="0">
                  <a:pos x="0" y="0"/>
                </a:cxn>
                <a:cxn ang="0">
                  <a:pos x="335" y="0"/>
                </a:cxn>
                <a:cxn ang="0">
                  <a:pos x="335" y="182"/>
                </a:cxn>
                <a:cxn ang="0">
                  <a:pos x="0" y="182"/>
                </a:cxn>
              </a:cxnLst>
              <a:rect l="0" t="0" r="r" b="b"/>
              <a:pathLst>
                <a:path w="336" h="183">
                  <a:moveTo>
                    <a:pt x="0" y="182"/>
                  </a:moveTo>
                  <a:lnTo>
                    <a:pt x="0" y="0"/>
                  </a:lnTo>
                  <a:lnTo>
                    <a:pt x="335" y="0"/>
                  </a:lnTo>
                  <a:lnTo>
                    <a:pt x="335" y="182"/>
                  </a:lnTo>
                  <a:lnTo>
                    <a:pt x="0" y="182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auto">
            <a:xfrm>
              <a:off x="6511925" y="3124200"/>
              <a:ext cx="1588" cy="29051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82"/>
                </a:cxn>
                <a:cxn ang="0">
                  <a:pos x="0" y="0"/>
                </a:cxn>
              </a:cxnLst>
              <a:rect l="0" t="0" r="r" b="b"/>
              <a:pathLst>
                <a:path w="1" h="183">
                  <a:moveTo>
                    <a:pt x="0" y="0"/>
                  </a:moveTo>
                  <a:lnTo>
                    <a:pt x="0" y="182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auto">
            <a:xfrm>
              <a:off x="6883400" y="3124200"/>
              <a:ext cx="534988" cy="290513"/>
            </a:xfrm>
            <a:custGeom>
              <a:avLst/>
              <a:gdLst/>
              <a:ahLst/>
              <a:cxnLst>
                <a:cxn ang="0">
                  <a:pos x="0" y="182"/>
                </a:cxn>
                <a:cxn ang="0">
                  <a:pos x="0" y="0"/>
                </a:cxn>
                <a:cxn ang="0">
                  <a:pos x="336" y="0"/>
                </a:cxn>
                <a:cxn ang="0">
                  <a:pos x="336" y="182"/>
                </a:cxn>
                <a:cxn ang="0">
                  <a:pos x="0" y="182"/>
                </a:cxn>
              </a:cxnLst>
              <a:rect l="0" t="0" r="r" b="b"/>
              <a:pathLst>
                <a:path w="337" h="183">
                  <a:moveTo>
                    <a:pt x="0" y="182"/>
                  </a:moveTo>
                  <a:lnTo>
                    <a:pt x="0" y="0"/>
                  </a:lnTo>
                  <a:lnTo>
                    <a:pt x="336" y="0"/>
                  </a:lnTo>
                  <a:lnTo>
                    <a:pt x="336" y="182"/>
                  </a:lnTo>
                  <a:lnTo>
                    <a:pt x="0" y="182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auto">
            <a:xfrm>
              <a:off x="7150100" y="3124200"/>
              <a:ext cx="1588" cy="29051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82"/>
                </a:cxn>
                <a:cxn ang="0">
                  <a:pos x="0" y="0"/>
                </a:cxn>
              </a:cxnLst>
              <a:rect l="0" t="0" r="r" b="b"/>
              <a:pathLst>
                <a:path w="1" h="183">
                  <a:moveTo>
                    <a:pt x="0" y="0"/>
                  </a:moveTo>
                  <a:lnTo>
                    <a:pt x="0" y="182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auto">
            <a:xfrm>
              <a:off x="7512050" y="3124200"/>
              <a:ext cx="533400" cy="290513"/>
            </a:xfrm>
            <a:custGeom>
              <a:avLst/>
              <a:gdLst/>
              <a:ahLst/>
              <a:cxnLst>
                <a:cxn ang="0">
                  <a:pos x="0" y="182"/>
                </a:cxn>
                <a:cxn ang="0">
                  <a:pos x="0" y="0"/>
                </a:cxn>
                <a:cxn ang="0">
                  <a:pos x="335" y="0"/>
                </a:cxn>
                <a:cxn ang="0">
                  <a:pos x="335" y="182"/>
                </a:cxn>
                <a:cxn ang="0">
                  <a:pos x="0" y="182"/>
                </a:cxn>
              </a:cxnLst>
              <a:rect l="0" t="0" r="r" b="b"/>
              <a:pathLst>
                <a:path w="336" h="183">
                  <a:moveTo>
                    <a:pt x="0" y="182"/>
                  </a:moveTo>
                  <a:lnTo>
                    <a:pt x="0" y="0"/>
                  </a:lnTo>
                  <a:lnTo>
                    <a:pt x="335" y="0"/>
                  </a:lnTo>
                  <a:lnTo>
                    <a:pt x="335" y="182"/>
                  </a:lnTo>
                  <a:lnTo>
                    <a:pt x="0" y="182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Freeform 21"/>
            <p:cNvSpPr>
              <a:spLocks/>
            </p:cNvSpPr>
            <p:nvPr/>
          </p:nvSpPr>
          <p:spPr bwMode="auto">
            <a:xfrm>
              <a:off x="7777163" y="3124200"/>
              <a:ext cx="1587" cy="29051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82"/>
                </a:cxn>
                <a:cxn ang="0">
                  <a:pos x="0" y="0"/>
                </a:cxn>
              </a:cxnLst>
              <a:rect l="0" t="0" r="r" b="b"/>
              <a:pathLst>
                <a:path w="1" h="183">
                  <a:moveTo>
                    <a:pt x="0" y="0"/>
                  </a:moveTo>
                  <a:lnTo>
                    <a:pt x="0" y="182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Freeform 22"/>
            <p:cNvSpPr>
              <a:spLocks/>
            </p:cNvSpPr>
            <p:nvPr/>
          </p:nvSpPr>
          <p:spPr bwMode="auto">
            <a:xfrm>
              <a:off x="8128000" y="3124200"/>
              <a:ext cx="534988" cy="290513"/>
            </a:xfrm>
            <a:custGeom>
              <a:avLst/>
              <a:gdLst/>
              <a:ahLst/>
              <a:cxnLst>
                <a:cxn ang="0">
                  <a:pos x="0" y="182"/>
                </a:cxn>
                <a:cxn ang="0">
                  <a:pos x="0" y="0"/>
                </a:cxn>
                <a:cxn ang="0">
                  <a:pos x="336" y="0"/>
                </a:cxn>
                <a:cxn ang="0">
                  <a:pos x="336" y="182"/>
                </a:cxn>
                <a:cxn ang="0">
                  <a:pos x="0" y="182"/>
                </a:cxn>
              </a:cxnLst>
              <a:rect l="0" t="0" r="r" b="b"/>
              <a:pathLst>
                <a:path w="337" h="183">
                  <a:moveTo>
                    <a:pt x="0" y="182"/>
                  </a:moveTo>
                  <a:lnTo>
                    <a:pt x="0" y="0"/>
                  </a:lnTo>
                  <a:lnTo>
                    <a:pt x="336" y="0"/>
                  </a:lnTo>
                  <a:lnTo>
                    <a:pt x="336" y="182"/>
                  </a:lnTo>
                  <a:lnTo>
                    <a:pt x="0" y="182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auto">
            <a:xfrm>
              <a:off x="8394700" y="3124200"/>
              <a:ext cx="1588" cy="29051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82"/>
                </a:cxn>
                <a:cxn ang="0">
                  <a:pos x="0" y="0"/>
                </a:cxn>
              </a:cxnLst>
              <a:rect l="0" t="0" r="r" b="b"/>
              <a:pathLst>
                <a:path w="1" h="183">
                  <a:moveTo>
                    <a:pt x="0" y="0"/>
                  </a:moveTo>
                  <a:lnTo>
                    <a:pt x="0" y="182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Freeform 24"/>
            <p:cNvSpPr>
              <a:spLocks/>
            </p:cNvSpPr>
            <p:nvPr/>
          </p:nvSpPr>
          <p:spPr bwMode="auto">
            <a:xfrm>
              <a:off x="3638550" y="2146300"/>
              <a:ext cx="841375" cy="336550"/>
            </a:xfrm>
            <a:custGeom>
              <a:avLst/>
              <a:gdLst/>
              <a:ahLst/>
              <a:cxnLst>
                <a:cxn ang="0">
                  <a:pos x="0" y="211"/>
                </a:cxn>
                <a:cxn ang="0">
                  <a:pos x="0" y="0"/>
                </a:cxn>
                <a:cxn ang="0">
                  <a:pos x="529" y="0"/>
                </a:cxn>
                <a:cxn ang="0">
                  <a:pos x="529" y="211"/>
                </a:cxn>
                <a:cxn ang="0">
                  <a:pos x="0" y="211"/>
                </a:cxn>
              </a:cxnLst>
              <a:rect l="0" t="0" r="r" b="b"/>
              <a:pathLst>
                <a:path w="530" h="212">
                  <a:moveTo>
                    <a:pt x="0" y="211"/>
                  </a:moveTo>
                  <a:lnTo>
                    <a:pt x="0" y="0"/>
                  </a:lnTo>
                  <a:lnTo>
                    <a:pt x="529" y="0"/>
                  </a:lnTo>
                  <a:lnTo>
                    <a:pt x="529" y="211"/>
                  </a:lnTo>
                  <a:lnTo>
                    <a:pt x="0" y="211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Freeform 25"/>
            <p:cNvSpPr>
              <a:spLocks/>
            </p:cNvSpPr>
            <p:nvPr/>
          </p:nvSpPr>
          <p:spPr bwMode="auto">
            <a:xfrm>
              <a:off x="4019550" y="2146300"/>
              <a:ext cx="1588" cy="32385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3"/>
                </a:cxn>
                <a:cxn ang="0">
                  <a:pos x="0" y="0"/>
                </a:cxn>
              </a:cxnLst>
              <a:rect l="0" t="0" r="r" b="b"/>
              <a:pathLst>
                <a:path w="1" h="204">
                  <a:moveTo>
                    <a:pt x="0" y="0"/>
                  </a:moveTo>
                  <a:lnTo>
                    <a:pt x="0" y="203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auto">
            <a:xfrm>
              <a:off x="4394200" y="2157413"/>
              <a:ext cx="1588" cy="32543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4"/>
                </a:cxn>
                <a:cxn ang="0">
                  <a:pos x="0" y="0"/>
                </a:cxn>
              </a:cxnLst>
              <a:rect l="0" t="0" r="r" b="b"/>
              <a:pathLst>
                <a:path w="1" h="205">
                  <a:moveTo>
                    <a:pt x="0" y="0"/>
                  </a:moveTo>
                  <a:lnTo>
                    <a:pt x="0" y="20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Freeform 27"/>
            <p:cNvSpPr>
              <a:spLocks/>
            </p:cNvSpPr>
            <p:nvPr/>
          </p:nvSpPr>
          <p:spPr bwMode="auto">
            <a:xfrm>
              <a:off x="3721100" y="2133600"/>
              <a:ext cx="1588" cy="33655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1"/>
                </a:cxn>
                <a:cxn ang="0">
                  <a:pos x="0" y="0"/>
                </a:cxn>
              </a:cxnLst>
              <a:rect l="0" t="0" r="r" b="b"/>
              <a:pathLst>
                <a:path w="1" h="212">
                  <a:moveTo>
                    <a:pt x="0" y="0"/>
                  </a:moveTo>
                  <a:lnTo>
                    <a:pt x="0" y="211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" name="Freeform 28"/>
            <p:cNvSpPr>
              <a:spLocks/>
            </p:cNvSpPr>
            <p:nvPr/>
          </p:nvSpPr>
          <p:spPr bwMode="auto">
            <a:xfrm>
              <a:off x="4106863" y="2146300"/>
              <a:ext cx="1587" cy="32385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3"/>
                </a:cxn>
                <a:cxn ang="0">
                  <a:pos x="0" y="0"/>
                </a:cxn>
              </a:cxnLst>
              <a:rect l="0" t="0" r="r" b="b"/>
              <a:pathLst>
                <a:path w="1" h="204">
                  <a:moveTo>
                    <a:pt x="0" y="0"/>
                  </a:moveTo>
                  <a:lnTo>
                    <a:pt x="0" y="203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Freeform 29"/>
            <p:cNvSpPr>
              <a:spLocks/>
            </p:cNvSpPr>
            <p:nvPr/>
          </p:nvSpPr>
          <p:spPr bwMode="auto">
            <a:xfrm>
              <a:off x="3340100" y="2422525"/>
              <a:ext cx="331788" cy="646113"/>
            </a:xfrm>
            <a:custGeom>
              <a:avLst/>
              <a:gdLst/>
              <a:ahLst/>
              <a:cxnLst>
                <a:cxn ang="0">
                  <a:pos x="208" y="0"/>
                </a:cxn>
                <a:cxn ang="0">
                  <a:pos x="0" y="406"/>
                </a:cxn>
                <a:cxn ang="0">
                  <a:pos x="208" y="0"/>
                </a:cxn>
              </a:cxnLst>
              <a:rect l="0" t="0" r="r" b="b"/>
              <a:pathLst>
                <a:path w="209" h="407">
                  <a:moveTo>
                    <a:pt x="208" y="0"/>
                  </a:moveTo>
                  <a:lnTo>
                    <a:pt x="0" y="406"/>
                  </a:lnTo>
                  <a:lnTo>
                    <a:pt x="208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Freeform 30"/>
            <p:cNvSpPr>
              <a:spLocks/>
            </p:cNvSpPr>
            <p:nvPr/>
          </p:nvSpPr>
          <p:spPr bwMode="auto">
            <a:xfrm>
              <a:off x="3340100" y="2954338"/>
              <a:ext cx="74613" cy="114300"/>
            </a:xfrm>
            <a:custGeom>
              <a:avLst/>
              <a:gdLst/>
              <a:ahLst/>
              <a:cxnLst>
                <a:cxn ang="0">
                  <a:pos x="46" y="18"/>
                </a:cxn>
                <a:cxn ang="0">
                  <a:pos x="0" y="71"/>
                </a:cxn>
                <a:cxn ang="0">
                  <a:pos x="17" y="0"/>
                </a:cxn>
                <a:cxn ang="0">
                  <a:pos x="46" y="18"/>
                </a:cxn>
              </a:cxnLst>
              <a:rect l="0" t="0" r="r" b="b"/>
              <a:pathLst>
                <a:path w="47" h="72">
                  <a:moveTo>
                    <a:pt x="46" y="18"/>
                  </a:moveTo>
                  <a:lnTo>
                    <a:pt x="0" y="71"/>
                  </a:lnTo>
                  <a:lnTo>
                    <a:pt x="17" y="0"/>
                  </a:lnTo>
                  <a:lnTo>
                    <a:pt x="46" y="18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3" name="Freeform 31"/>
            <p:cNvSpPr>
              <a:spLocks/>
            </p:cNvSpPr>
            <p:nvPr/>
          </p:nvSpPr>
          <p:spPr bwMode="auto">
            <a:xfrm>
              <a:off x="3978275" y="2435225"/>
              <a:ext cx="76200" cy="657225"/>
            </a:xfrm>
            <a:custGeom>
              <a:avLst/>
              <a:gdLst/>
              <a:ahLst/>
              <a:cxnLst>
                <a:cxn ang="0">
                  <a:pos x="47" y="0"/>
                </a:cxn>
                <a:cxn ang="0">
                  <a:pos x="0" y="413"/>
                </a:cxn>
                <a:cxn ang="0">
                  <a:pos x="47" y="0"/>
                </a:cxn>
              </a:cxnLst>
              <a:rect l="0" t="0" r="r" b="b"/>
              <a:pathLst>
                <a:path w="48" h="414">
                  <a:moveTo>
                    <a:pt x="47" y="0"/>
                  </a:moveTo>
                  <a:lnTo>
                    <a:pt x="0" y="413"/>
                  </a:lnTo>
                  <a:lnTo>
                    <a:pt x="47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4" name="Freeform 32"/>
            <p:cNvSpPr>
              <a:spLocks/>
            </p:cNvSpPr>
            <p:nvPr/>
          </p:nvSpPr>
          <p:spPr bwMode="auto">
            <a:xfrm>
              <a:off x="3963988" y="2973388"/>
              <a:ext cx="53975" cy="119062"/>
            </a:xfrm>
            <a:custGeom>
              <a:avLst/>
              <a:gdLst/>
              <a:ahLst/>
              <a:cxnLst>
                <a:cxn ang="0">
                  <a:pos x="33" y="5"/>
                </a:cxn>
                <a:cxn ang="0">
                  <a:pos x="8" y="74"/>
                </a:cxn>
                <a:cxn ang="0">
                  <a:pos x="0" y="0"/>
                </a:cxn>
                <a:cxn ang="0">
                  <a:pos x="33" y="5"/>
                </a:cxn>
              </a:cxnLst>
              <a:rect l="0" t="0" r="r" b="b"/>
              <a:pathLst>
                <a:path w="34" h="75">
                  <a:moveTo>
                    <a:pt x="33" y="5"/>
                  </a:moveTo>
                  <a:lnTo>
                    <a:pt x="8" y="74"/>
                  </a:lnTo>
                  <a:lnTo>
                    <a:pt x="0" y="0"/>
                  </a:lnTo>
                  <a:lnTo>
                    <a:pt x="33" y="5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5" name="Freeform 33"/>
            <p:cNvSpPr>
              <a:spLocks/>
            </p:cNvSpPr>
            <p:nvPr/>
          </p:nvSpPr>
          <p:spPr bwMode="auto">
            <a:xfrm>
              <a:off x="4616450" y="2435225"/>
              <a:ext cx="214313" cy="646113"/>
            </a:xfrm>
            <a:custGeom>
              <a:avLst/>
              <a:gdLst/>
              <a:ahLst/>
              <a:cxnLst>
                <a:cxn ang="0">
                  <a:pos x="134" y="0"/>
                </a:cxn>
                <a:cxn ang="0">
                  <a:pos x="0" y="406"/>
                </a:cxn>
                <a:cxn ang="0">
                  <a:pos x="134" y="0"/>
                </a:cxn>
              </a:cxnLst>
              <a:rect l="0" t="0" r="r" b="b"/>
              <a:pathLst>
                <a:path w="135" h="407">
                  <a:moveTo>
                    <a:pt x="134" y="0"/>
                  </a:moveTo>
                  <a:lnTo>
                    <a:pt x="0" y="406"/>
                  </a:lnTo>
                  <a:lnTo>
                    <a:pt x="134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6" name="Freeform 34"/>
            <p:cNvSpPr>
              <a:spLocks/>
            </p:cNvSpPr>
            <p:nvPr/>
          </p:nvSpPr>
          <p:spPr bwMode="auto">
            <a:xfrm>
              <a:off x="4616450" y="2962275"/>
              <a:ext cx="61913" cy="119063"/>
            </a:xfrm>
            <a:custGeom>
              <a:avLst/>
              <a:gdLst/>
              <a:ahLst/>
              <a:cxnLst>
                <a:cxn ang="0">
                  <a:pos x="38" y="12"/>
                </a:cxn>
                <a:cxn ang="0">
                  <a:pos x="0" y="74"/>
                </a:cxn>
                <a:cxn ang="0">
                  <a:pos x="7" y="0"/>
                </a:cxn>
                <a:cxn ang="0">
                  <a:pos x="38" y="12"/>
                </a:cxn>
              </a:cxnLst>
              <a:rect l="0" t="0" r="r" b="b"/>
              <a:pathLst>
                <a:path w="39" h="75">
                  <a:moveTo>
                    <a:pt x="38" y="12"/>
                  </a:moveTo>
                  <a:lnTo>
                    <a:pt x="0" y="74"/>
                  </a:lnTo>
                  <a:lnTo>
                    <a:pt x="7" y="0"/>
                  </a:lnTo>
                  <a:lnTo>
                    <a:pt x="38" y="12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" name="Freeform 35"/>
            <p:cNvSpPr>
              <a:spLocks/>
            </p:cNvSpPr>
            <p:nvPr/>
          </p:nvSpPr>
          <p:spPr bwMode="auto">
            <a:xfrm>
              <a:off x="5213350" y="2435225"/>
              <a:ext cx="1588" cy="64611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06"/>
                </a:cxn>
                <a:cxn ang="0">
                  <a:pos x="0" y="0"/>
                </a:cxn>
              </a:cxnLst>
              <a:rect l="0" t="0" r="r" b="b"/>
              <a:pathLst>
                <a:path w="1" h="407">
                  <a:moveTo>
                    <a:pt x="0" y="0"/>
                  </a:moveTo>
                  <a:lnTo>
                    <a:pt x="0" y="406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8" name="Freeform 36"/>
            <p:cNvSpPr>
              <a:spLocks/>
            </p:cNvSpPr>
            <p:nvPr/>
          </p:nvSpPr>
          <p:spPr bwMode="auto">
            <a:xfrm>
              <a:off x="5186363" y="2965450"/>
              <a:ext cx="53975" cy="115888"/>
            </a:xfrm>
            <a:custGeom>
              <a:avLst/>
              <a:gdLst/>
              <a:ahLst/>
              <a:cxnLst>
                <a:cxn ang="0">
                  <a:pos x="33" y="0"/>
                </a:cxn>
                <a:cxn ang="0">
                  <a:pos x="17" y="72"/>
                </a:cxn>
                <a:cxn ang="0">
                  <a:pos x="0" y="0"/>
                </a:cxn>
                <a:cxn ang="0">
                  <a:pos x="33" y="0"/>
                </a:cxn>
              </a:cxnLst>
              <a:rect l="0" t="0" r="r" b="b"/>
              <a:pathLst>
                <a:path w="34" h="73">
                  <a:moveTo>
                    <a:pt x="33" y="0"/>
                  </a:moveTo>
                  <a:lnTo>
                    <a:pt x="17" y="72"/>
                  </a:lnTo>
                  <a:lnTo>
                    <a:pt x="0" y="0"/>
                  </a:lnTo>
                  <a:lnTo>
                    <a:pt x="33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9" name="Freeform 37"/>
            <p:cNvSpPr>
              <a:spLocks/>
            </p:cNvSpPr>
            <p:nvPr/>
          </p:nvSpPr>
          <p:spPr bwMode="auto">
            <a:xfrm>
              <a:off x="4764088" y="1319213"/>
              <a:ext cx="842962" cy="333375"/>
            </a:xfrm>
            <a:custGeom>
              <a:avLst/>
              <a:gdLst/>
              <a:ahLst/>
              <a:cxnLst>
                <a:cxn ang="0">
                  <a:pos x="0" y="209"/>
                </a:cxn>
                <a:cxn ang="0">
                  <a:pos x="0" y="0"/>
                </a:cxn>
                <a:cxn ang="0">
                  <a:pos x="530" y="0"/>
                </a:cxn>
                <a:cxn ang="0">
                  <a:pos x="530" y="209"/>
                </a:cxn>
                <a:cxn ang="0">
                  <a:pos x="0" y="209"/>
                </a:cxn>
              </a:cxnLst>
              <a:rect l="0" t="0" r="r" b="b"/>
              <a:pathLst>
                <a:path w="531" h="210">
                  <a:moveTo>
                    <a:pt x="0" y="209"/>
                  </a:moveTo>
                  <a:lnTo>
                    <a:pt x="0" y="0"/>
                  </a:lnTo>
                  <a:lnTo>
                    <a:pt x="530" y="0"/>
                  </a:lnTo>
                  <a:lnTo>
                    <a:pt x="530" y="209"/>
                  </a:lnTo>
                  <a:lnTo>
                    <a:pt x="0" y="209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0" name="Freeform 38"/>
            <p:cNvSpPr>
              <a:spLocks/>
            </p:cNvSpPr>
            <p:nvPr/>
          </p:nvSpPr>
          <p:spPr bwMode="auto">
            <a:xfrm>
              <a:off x="5148263" y="1319213"/>
              <a:ext cx="1587" cy="32226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2"/>
                </a:cxn>
                <a:cxn ang="0">
                  <a:pos x="0" y="0"/>
                </a:cxn>
              </a:cxnLst>
              <a:rect l="0" t="0" r="r" b="b"/>
              <a:pathLst>
                <a:path w="1" h="203">
                  <a:moveTo>
                    <a:pt x="0" y="0"/>
                  </a:moveTo>
                  <a:lnTo>
                    <a:pt x="0" y="202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" name="Freeform 39"/>
            <p:cNvSpPr>
              <a:spLocks/>
            </p:cNvSpPr>
            <p:nvPr/>
          </p:nvSpPr>
          <p:spPr bwMode="auto">
            <a:xfrm>
              <a:off x="5521325" y="1330325"/>
              <a:ext cx="1588" cy="32226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2"/>
                </a:cxn>
                <a:cxn ang="0">
                  <a:pos x="0" y="0"/>
                </a:cxn>
              </a:cxnLst>
              <a:rect l="0" t="0" r="r" b="b"/>
              <a:pathLst>
                <a:path w="1" h="203">
                  <a:moveTo>
                    <a:pt x="0" y="0"/>
                  </a:moveTo>
                  <a:lnTo>
                    <a:pt x="0" y="202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2" name="Freeform 40"/>
            <p:cNvSpPr>
              <a:spLocks/>
            </p:cNvSpPr>
            <p:nvPr/>
          </p:nvSpPr>
          <p:spPr bwMode="auto">
            <a:xfrm>
              <a:off x="4851400" y="1304925"/>
              <a:ext cx="1588" cy="33655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1"/>
                </a:cxn>
                <a:cxn ang="0">
                  <a:pos x="0" y="0"/>
                </a:cxn>
              </a:cxnLst>
              <a:rect l="0" t="0" r="r" b="b"/>
              <a:pathLst>
                <a:path w="1" h="212">
                  <a:moveTo>
                    <a:pt x="0" y="0"/>
                  </a:moveTo>
                  <a:lnTo>
                    <a:pt x="0" y="211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3" name="Freeform 41"/>
            <p:cNvSpPr>
              <a:spLocks/>
            </p:cNvSpPr>
            <p:nvPr/>
          </p:nvSpPr>
          <p:spPr bwMode="auto">
            <a:xfrm>
              <a:off x="5233988" y="1319213"/>
              <a:ext cx="1587" cy="32226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2"/>
                </a:cxn>
                <a:cxn ang="0">
                  <a:pos x="0" y="0"/>
                </a:cxn>
              </a:cxnLst>
              <a:rect l="0" t="0" r="r" b="b"/>
              <a:pathLst>
                <a:path w="1" h="203">
                  <a:moveTo>
                    <a:pt x="0" y="0"/>
                  </a:moveTo>
                  <a:lnTo>
                    <a:pt x="0" y="202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4" name="Freeform 42"/>
            <p:cNvSpPr>
              <a:spLocks/>
            </p:cNvSpPr>
            <p:nvPr/>
          </p:nvSpPr>
          <p:spPr bwMode="auto">
            <a:xfrm>
              <a:off x="4787900" y="2157413"/>
              <a:ext cx="841375" cy="336550"/>
            </a:xfrm>
            <a:custGeom>
              <a:avLst/>
              <a:gdLst/>
              <a:ahLst/>
              <a:cxnLst>
                <a:cxn ang="0">
                  <a:pos x="0" y="211"/>
                </a:cxn>
                <a:cxn ang="0">
                  <a:pos x="0" y="0"/>
                </a:cxn>
                <a:cxn ang="0">
                  <a:pos x="529" y="0"/>
                </a:cxn>
                <a:cxn ang="0">
                  <a:pos x="529" y="211"/>
                </a:cxn>
                <a:cxn ang="0">
                  <a:pos x="0" y="211"/>
                </a:cxn>
              </a:cxnLst>
              <a:rect l="0" t="0" r="r" b="b"/>
              <a:pathLst>
                <a:path w="530" h="212">
                  <a:moveTo>
                    <a:pt x="0" y="211"/>
                  </a:moveTo>
                  <a:lnTo>
                    <a:pt x="0" y="0"/>
                  </a:lnTo>
                  <a:lnTo>
                    <a:pt x="529" y="0"/>
                  </a:lnTo>
                  <a:lnTo>
                    <a:pt x="529" y="211"/>
                  </a:lnTo>
                  <a:lnTo>
                    <a:pt x="0" y="211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5" name="Freeform 43"/>
            <p:cNvSpPr>
              <a:spLocks/>
            </p:cNvSpPr>
            <p:nvPr/>
          </p:nvSpPr>
          <p:spPr bwMode="auto">
            <a:xfrm>
              <a:off x="5170488" y="2157413"/>
              <a:ext cx="1587" cy="32543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4"/>
                </a:cxn>
                <a:cxn ang="0">
                  <a:pos x="0" y="0"/>
                </a:cxn>
              </a:cxnLst>
              <a:rect l="0" t="0" r="r" b="b"/>
              <a:pathLst>
                <a:path w="1" h="205">
                  <a:moveTo>
                    <a:pt x="0" y="0"/>
                  </a:moveTo>
                  <a:lnTo>
                    <a:pt x="0" y="20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6" name="Freeform 44"/>
            <p:cNvSpPr>
              <a:spLocks/>
            </p:cNvSpPr>
            <p:nvPr/>
          </p:nvSpPr>
          <p:spPr bwMode="auto">
            <a:xfrm>
              <a:off x="5541963" y="2170113"/>
              <a:ext cx="1587" cy="32385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3"/>
                </a:cxn>
                <a:cxn ang="0">
                  <a:pos x="0" y="0"/>
                </a:cxn>
              </a:cxnLst>
              <a:rect l="0" t="0" r="r" b="b"/>
              <a:pathLst>
                <a:path w="1" h="204">
                  <a:moveTo>
                    <a:pt x="0" y="0"/>
                  </a:moveTo>
                  <a:lnTo>
                    <a:pt x="0" y="203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7" name="Freeform 45"/>
            <p:cNvSpPr>
              <a:spLocks/>
            </p:cNvSpPr>
            <p:nvPr/>
          </p:nvSpPr>
          <p:spPr bwMode="auto">
            <a:xfrm>
              <a:off x="4873625" y="2146300"/>
              <a:ext cx="1588" cy="33655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1"/>
                </a:cxn>
                <a:cxn ang="0">
                  <a:pos x="0" y="0"/>
                </a:cxn>
              </a:cxnLst>
              <a:rect l="0" t="0" r="r" b="b"/>
              <a:pathLst>
                <a:path w="1" h="212">
                  <a:moveTo>
                    <a:pt x="0" y="0"/>
                  </a:moveTo>
                  <a:lnTo>
                    <a:pt x="0" y="211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8" name="Freeform 46"/>
            <p:cNvSpPr>
              <a:spLocks/>
            </p:cNvSpPr>
            <p:nvPr/>
          </p:nvSpPr>
          <p:spPr bwMode="auto">
            <a:xfrm>
              <a:off x="5254625" y="2157413"/>
              <a:ext cx="1588" cy="32543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4"/>
                </a:cxn>
                <a:cxn ang="0">
                  <a:pos x="0" y="0"/>
                </a:cxn>
              </a:cxnLst>
              <a:rect l="0" t="0" r="r" b="b"/>
              <a:pathLst>
                <a:path w="1" h="205">
                  <a:moveTo>
                    <a:pt x="0" y="0"/>
                  </a:moveTo>
                  <a:lnTo>
                    <a:pt x="0" y="20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9" name="Freeform 47"/>
            <p:cNvSpPr>
              <a:spLocks/>
            </p:cNvSpPr>
            <p:nvPr/>
          </p:nvSpPr>
          <p:spPr bwMode="auto">
            <a:xfrm>
              <a:off x="7459663" y="3022600"/>
              <a:ext cx="1266825" cy="484188"/>
            </a:xfrm>
            <a:custGeom>
              <a:avLst/>
              <a:gdLst/>
              <a:ahLst/>
              <a:cxnLst>
                <a:cxn ang="0">
                  <a:pos x="0" y="304"/>
                </a:cxn>
                <a:cxn ang="0">
                  <a:pos x="0" y="0"/>
                </a:cxn>
                <a:cxn ang="0">
                  <a:pos x="797" y="0"/>
                </a:cxn>
                <a:cxn ang="0">
                  <a:pos x="797" y="304"/>
                </a:cxn>
                <a:cxn ang="0">
                  <a:pos x="0" y="304"/>
                </a:cxn>
              </a:cxnLst>
              <a:rect l="0" t="0" r="r" b="b"/>
              <a:pathLst>
                <a:path w="798" h="305">
                  <a:moveTo>
                    <a:pt x="0" y="304"/>
                  </a:moveTo>
                  <a:lnTo>
                    <a:pt x="0" y="0"/>
                  </a:lnTo>
                  <a:lnTo>
                    <a:pt x="797" y="0"/>
                  </a:lnTo>
                  <a:lnTo>
                    <a:pt x="797" y="304"/>
                  </a:lnTo>
                  <a:lnTo>
                    <a:pt x="0" y="3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0" name="Freeform 48"/>
            <p:cNvSpPr>
              <a:spLocks/>
            </p:cNvSpPr>
            <p:nvPr/>
          </p:nvSpPr>
          <p:spPr bwMode="auto">
            <a:xfrm>
              <a:off x="5946775" y="2146300"/>
              <a:ext cx="841375" cy="336550"/>
            </a:xfrm>
            <a:custGeom>
              <a:avLst/>
              <a:gdLst/>
              <a:ahLst/>
              <a:cxnLst>
                <a:cxn ang="0">
                  <a:pos x="0" y="211"/>
                </a:cxn>
                <a:cxn ang="0">
                  <a:pos x="0" y="0"/>
                </a:cxn>
                <a:cxn ang="0">
                  <a:pos x="529" y="0"/>
                </a:cxn>
                <a:cxn ang="0">
                  <a:pos x="529" y="211"/>
                </a:cxn>
                <a:cxn ang="0">
                  <a:pos x="0" y="211"/>
                </a:cxn>
              </a:cxnLst>
              <a:rect l="0" t="0" r="r" b="b"/>
              <a:pathLst>
                <a:path w="530" h="212">
                  <a:moveTo>
                    <a:pt x="0" y="211"/>
                  </a:moveTo>
                  <a:lnTo>
                    <a:pt x="0" y="0"/>
                  </a:lnTo>
                  <a:lnTo>
                    <a:pt x="529" y="0"/>
                  </a:lnTo>
                  <a:lnTo>
                    <a:pt x="529" y="211"/>
                  </a:lnTo>
                  <a:lnTo>
                    <a:pt x="0" y="211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" name="Freeform 49"/>
            <p:cNvSpPr>
              <a:spLocks/>
            </p:cNvSpPr>
            <p:nvPr/>
          </p:nvSpPr>
          <p:spPr bwMode="auto">
            <a:xfrm>
              <a:off x="6330950" y="2146300"/>
              <a:ext cx="1588" cy="32385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3"/>
                </a:cxn>
                <a:cxn ang="0">
                  <a:pos x="0" y="0"/>
                </a:cxn>
              </a:cxnLst>
              <a:rect l="0" t="0" r="r" b="b"/>
              <a:pathLst>
                <a:path w="1" h="204">
                  <a:moveTo>
                    <a:pt x="0" y="0"/>
                  </a:moveTo>
                  <a:lnTo>
                    <a:pt x="0" y="203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2" name="Freeform 50"/>
            <p:cNvSpPr>
              <a:spLocks/>
            </p:cNvSpPr>
            <p:nvPr/>
          </p:nvSpPr>
          <p:spPr bwMode="auto">
            <a:xfrm>
              <a:off x="6702425" y="2157413"/>
              <a:ext cx="1588" cy="32543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4"/>
                </a:cxn>
                <a:cxn ang="0">
                  <a:pos x="0" y="0"/>
                </a:cxn>
              </a:cxnLst>
              <a:rect l="0" t="0" r="r" b="b"/>
              <a:pathLst>
                <a:path w="1" h="205">
                  <a:moveTo>
                    <a:pt x="0" y="0"/>
                  </a:moveTo>
                  <a:lnTo>
                    <a:pt x="0" y="20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3" name="Freeform 51"/>
            <p:cNvSpPr>
              <a:spLocks/>
            </p:cNvSpPr>
            <p:nvPr/>
          </p:nvSpPr>
          <p:spPr bwMode="auto">
            <a:xfrm>
              <a:off x="6032500" y="2133600"/>
              <a:ext cx="1588" cy="33655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1"/>
                </a:cxn>
                <a:cxn ang="0">
                  <a:pos x="0" y="0"/>
                </a:cxn>
              </a:cxnLst>
              <a:rect l="0" t="0" r="r" b="b"/>
              <a:pathLst>
                <a:path w="1" h="212">
                  <a:moveTo>
                    <a:pt x="0" y="0"/>
                  </a:moveTo>
                  <a:lnTo>
                    <a:pt x="0" y="211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4" name="Freeform 52"/>
            <p:cNvSpPr>
              <a:spLocks/>
            </p:cNvSpPr>
            <p:nvPr/>
          </p:nvSpPr>
          <p:spPr bwMode="auto">
            <a:xfrm>
              <a:off x="6415088" y="2146300"/>
              <a:ext cx="1587" cy="32385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3"/>
                </a:cxn>
                <a:cxn ang="0">
                  <a:pos x="0" y="0"/>
                </a:cxn>
              </a:cxnLst>
              <a:rect l="0" t="0" r="r" b="b"/>
              <a:pathLst>
                <a:path w="1" h="204">
                  <a:moveTo>
                    <a:pt x="0" y="0"/>
                  </a:moveTo>
                  <a:lnTo>
                    <a:pt x="0" y="203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5" name="Freeform 53"/>
            <p:cNvSpPr>
              <a:spLocks/>
            </p:cNvSpPr>
            <p:nvPr/>
          </p:nvSpPr>
          <p:spPr bwMode="auto">
            <a:xfrm>
              <a:off x="5851525" y="2435225"/>
              <a:ext cx="130175" cy="668338"/>
            </a:xfrm>
            <a:custGeom>
              <a:avLst/>
              <a:gdLst/>
              <a:ahLst/>
              <a:cxnLst>
                <a:cxn ang="0">
                  <a:pos x="81" y="0"/>
                </a:cxn>
                <a:cxn ang="0">
                  <a:pos x="0" y="420"/>
                </a:cxn>
                <a:cxn ang="0">
                  <a:pos x="81" y="0"/>
                </a:cxn>
              </a:cxnLst>
              <a:rect l="0" t="0" r="r" b="b"/>
              <a:pathLst>
                <a:path w="82" h="421">
                  <a:moveTo>
                    <a:pt x="81" y="0"/>
                  </a:moveTo>
                  <a:lnTo>
                    <a:pt x="0" y="420"/>
                  </a:lnTo>
                  <a:lnTo>
                    <a:pt x="81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6" name="Freeform 54"/>
            <p:cNvSpPr>
              <a:spLocks/>
            </p:cNvSpPr>
            <p:nvPr/>
          </p:nvSpPr>
          <p:spPr bwMode="auto">
            <a:xfrm>
              <a:off x="5846763" y="2984500"/>
              <a:ext cx="53975" cy="119063"/>
            </a:xfrm>
            <a:custGeom>
              <a:avLst/>
              <a:gdLst/>
              <a:ahLst/>
              <a:cxnLst>
                <a:cxn ang="0">
                  <a:pos x="33" y="7"/>
                </a:cxn>
                <a:cxn ang="0">
                  <a:pos x="3" y="74"/>
                </a:cxn>
                <a:cxn ang="0">
                  <a:pos x="0" y="0"/>
                </a:cxn>
                <a:cxn ang="0">
                  <a:pos x="33" y="7"/>
                </a:cxn>
              </a:cxnLst>
              <a:rect l="0" t="0" r="r" b="b"/>
              <a:pathLst>
                <a:path w="34" h="75">
                  <a:moveTo>
                    <a:pt x="33" y="7"/>
                  </a:moveTo>
                  <a:lnTo>
                    <a:pt x="3" y="74"/>
                  </a:lnTo>
                  <a:lnTo>
                    <a:pt x="0" y="0"/>
                  </a:lnTo>
                  <a:lnTo>
                    <a:pt x="33" y="7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7" name="Freeform 55"/>
            <p:cNvSpPr>
              <a:spLocks/>
            </p:cNvSpPr>
            <p:nvPr/>
          </p:nvSpPr>
          <p:spPr bwMode="auto">
            <a:xfrm>
              <a:off x="6373813" y="2422525"/>
              <a:ext cx="1587" cy="6699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21"/>
                </a:cxn>
                <a:cxn ang="0">
                  <a:pos x="0" y="0"/>
                </a:cxn>
              </a:cxnLst>
              <a:rect l="0" t="0" r="r" b="b"/>
              <a:pathLst>
                <a:path w="1" h="422">
                  <a:moveTo>
                    <a:pt x="0" y="0"/>
                  </a:moveTo>
                  <a:lnTo>
                    <a:pt x="0" y="421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8" name="Freeform 56"/>
            <p:cNvSpPr>
              <a:spLocks/>
            </p:cNvSpPr>
            <p:nvPr/>
          </p:nvSpPr>
          <p:spPr bwMode="auto">
            <a:xfrm>
              <a:off x="6346825" y="2976563"/>
              <a:ext cx="53975" cy="115887"/>
            </a:xfrm>
            <a:custGeom>
              <a:avLst/>
              <a:gdLst/>
              <a:ahLst/>
              <a:cxnLst>
                <a:cxn ang="0">
                  <a:pos x="33" y="0"/>
                </a:cxn>
                <a:cxn ang="0">
                  <a:pos x="17" y="72"/>
                </a:cxn>
                <a:cxn ang="0">
                  <a:pos x="0" y="0"/>
                </a:cxn>
                <a:cxn ang="0">
                  <a:pos x="33" y="0"/>
                </a:cxn>
              </a:cxnLst>
              <a:rect l="0" t="0" r="r" b="b"/>
              <a:pathLst>
                <a:path w="34" h="73">
                  <a:moveTo>
                    <a:pt x="33" y="0"/>
                  </a:moveTo>
                  <a:lnTo>
                    <a:pt x="17" y="72"/>
                  </a:lnTo>
                  <a:lnTo>
                    <a:pt x="0" y="0"/>
                  </a:lnTo>
                  <a:lnTo>
                    <a:pt x="33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9" name="Freeform 57"/>
            <p:cNvSpPr>
              <a:spLocks/>
            </p:cNvSpPr>
            <p:nvPr/>
          </p:nvSpPr>
          <p:spPr bwMode="auto">
            <a:xfrm>
              <a:off x="6745288" y="2422525"/>
              <a:ext cx="225425" cy="65881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1" y="414"/>
                </a:cxn>
                <a:cxn ang="0">
                  <a:pos x="0" y="0"/>
                </a:cxn>
              </a:cxnLst>
              <a:rect l="0" t="0" r="r" b="b"/>
              <a:pathLst>
                <a:path w="142" h="415">
                  <a:moveTo>
                    <a:pt x="0" y="0"/>
                  </a:moveTo>
                  <a:lnTo>
                    <a:pt x="141" y="41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0" name="Freeform 58"/>
            <p:cNvSpPr>
              <a:spLocks/>
            </p:cNvSpPr>
            <p:nvPr/>
          </p:nvSpPr>
          <p:spPr bwMode="auto">
            <a:xfrm>
              <a:off x="6907213" y="2962275"/>
              <a:ext cx="63500" cy="119063"/>
            </a:xfrm>
            <a:custGeom>
              <a:avLst/>
              <a:gdLst/>
              <a:ahLst/>
              <a:cxnLst>
                <a:cxn ang="0">
                  <a:pos x="31" y="0"/>
                </a:cxn>
                <a:cxn ang="0">
                  <a:pos x="39" y="74"/>
                </a:cxn>
                <a:cxn ang="0">
                  <a:pos x="0" y="13"/>
                </a:cxn>
                <a:cxn ang="0">
                  <a:pos x="31" y="0"/>
                </a:cxn>
              </a:cxnLst>
              <a:rect l="0" t="0" r="r" b="b"/>
              <a:pathLst>
                <a:path w="40" h="75">
                  <a:moveTo>
                    <a:pt x="31" y="0"/>
                  </a:moveTo>
                  <a:lnTo>
                    <a:pt x="39" y="74"/>
                  </a:lnTo>
                  <a:lnTo>
                    <a:pt x="0" y="13"/>
                  </a:lnTo>
                  <a:lnTo>
                    <a:pt x="31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" name="Freeform 59"/>
            <p:cNvSpPr>
              <a:spLocks/>
            </p:cNvSpPr>
            <p:nvPr/>
          </p:nvSpPr>
          <p:spPr bwMode="auto">
            <a:xfrm>
              <a:off x="4095750" y="1582738"/>
              <a:ext cx="703263" cy="541337"/>
            </a:xfrm>
            <a:custGeom>
              <a:avLst/>
              <a:gdLst/>
              <a:ahLst/>
              <a:cxnLst>
                <a:cxn ang="0">
                  <a:pos x="442" y="0"/>
                </a:cxn>
                <a:cxn ang="0">
                  <a:pos x="0" y="340"/>
                </a:cxn>
                <a:cxn ang="0">
                  <a:pos x="442" y="0"/>
                </a:cxn>
              </a:cxnLst>
              <a:rect l="0" t="0" r="r" b="b"/>
              <a:pathLst>
                <a:path w="443" h="341">
                  <a:moveTo>
                    <a:pt x="442" y="0"/>
                  </a:moveTo>
                  <a:lnTo>
                    <a:pt x="0" y="340"/>
                  </a:lnTo>
                  <a:lnTo>
                    <a:pt x="442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2" name="Freeform 60"/>
            <p:cNvSpPr>
              <a:spLocks/>
            </p:cNvSpPr>
            <p:nvPr/>
          </p:nvSpPr>
          <p:spPr bwMode="auto">
            <a:xfrm>
              <a:off x="4095750" y="2033588"/>
              <a:ext cx="103188" cy="90487"/>
            </a:xfrm>
            <a:custGeom>
              <a:avLst/>
              <a:gdLst/>
              <a:ahLst/>
              <a:cxnLst>
                <a:cxn ang="0">
                  <a:pos x="64" y="29"/>
                </a:cxn>
                <a:cxn ang="0">
                  <a:pos x="0" y="56"/>
                </a:cxn>
                <a:cxn ang="0">
                  <a:pos x="45" y="0"/>
                </a:cxn>
                <a:cxn ang="0">
                  <a:pos x="64" y="29"/>
                </a:cxn>
              </a:cxnLst>
              <a:rect l="0" t="0" r="r" b="b"/>
              <a:pathLst>
                <a:path w="65" h="57">
                  <a:moveTo>
                    <a:pt x="64" y="29"/>
                  </a:moveTo>
                  <a:lnTo>
                    <a:pt x="0" y="56"/>
                  </a:lnTo>
                  <a:lnTo>
                    <a:pt x="45" y="0"/>
                  </a:lnTo>
                  <a:lnTo>
                    <a:pt x="64" y="29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3" name="Freeform 61"/>
            <p:cNvSpPr>
              <a:spLocks/>
            </p:cNvSpPr>
            <p:nvPr/>
          </p:nvSpPr>
          <p:spPr bwMode="auto">
            <a:xfrm>
              <a:off x="5181600" y="1604963"/>
              <a:ext cx="1588" cy="5191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26"/>
                </a:cxn>
                <a:cxn ang="0">
                  <a:pos x="0" y="0"/>
                </a:cxn>
              </a:cxnLst>
              <a:rect l="0" t="0" r="r" b="b"/>
              <a:pathLst>
                <a:path w="1" h="327">
                  <a:moveTo>
                    <a:pt x="0" y="0"/>
                  </a:moveTo>
                  <a:lnTo>
                    <a:pt x="0" y="326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4" name="Freeform 62"/>
            <p:cNvSpPr>
              <a:spLocks/>
            </p:cNvSpPr>
            <p:nvPr/>
          </p:nvSpPr>
          <p:spPr bwMode="auto">
            <a:xfrm>
              <a:off x="5153025" y="2008188"/>
              <a:ext cx="55563" cy="115887"/>
            </a:xfrm>
            <a:custGeom>
              <a:avLst/>
              <a:gdLst/>
              <a:ahLst/>
              <a:cxnLst>
                <a:cxn ang="0">
                  <a:pos x="34" y="0"/>
                </a:cxn>
                <a:cxn ang="0">
                  <a:pos x="18" y="72"/>
                </a:cxn>
                <a:cxn ang="0">
                  <a:pos x="0" y="0"/>
                </a:cxn>
                <a:cxn ang="0">
                  <a:pos x="34" y="0"/>
                </a:cxn>
              </a:cxnLst>
              <a:rect l="0" t="0" r="r" b="b"/>
              <a:pathLst>
                <a:path w="35" h="73">
                  <a:moveTo>
                    <a:pt x="34" y="0"/>
                  </a:moveTo>
                  <a:lnTo>
                    <a:pt x="18" y="72"/>
                  </a:lnTo>
                  <a:lnTo>
                    <a:pt x="0" y="0"/>
                  </a:lnTo>
                  <a:lnTo>
                    <a:pt x="34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5" name="Freeform 63"/>
            <p:cNvSpPr>
              <a:spLocks/>
            </p:cNvSpPr>
            <p:nvPr/>
          </p:nvSpPr>
          <p:spPr bwMode="auto">
            <a:xfrm>
              <a:off x="5562600" y="1604963"/>
              <a:ext cx="769938" cy="5302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84" y="333"/>
                </a:cxn>
                <a:cxn ang="0">
                  <a:pos x="0" y="0"/>
                </a:cxn>
              </a:cxnLst>
              <a:rect l="0" t="0" r="r" b="b"/>
              <a:pathLst>
                <a:path w="485" h="334">
                  <a:moveTo>
                    <a:pt x="0" y="0"/>
                  </a:moveTo>
                  <a:lnTo>
                    <a:pt x="484" y="333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6" name="Freeform 64"/>
            <p:cNvSpPr>
              <a:spLocks/>
            </p:cNvSpPr>
            <p:nvPr/>
          </p:nvSpPr>
          <p:spPr bwMode="auto">
            <a:xfrm>
              <a:off x="6226175" y="2047875"/>
              <a:ext cx="106363" cy="87313"/>
            </a:xfrm>
            <a:custGeom>
              <a:avLst/>
              <a:gdLst/>
              <a:ahLst/>
              <a:cxnLst>
                <a:cxn ang="0">
                  <a:pos x="17" y="0"/>
                </a:cxn>
                <a:cxn ang="0">
                  <a:pos x="66" y="54"/>
                </a:cxn>
                <a:cxn ang="0">
                  <a:pos x="0" y="31"/>
                </a:cxn>
                <a:cxn ang="0">
                  <a:pos x="17" y="0"/>
                </a:cxn>
              </a:cxnLst>
              <a:rect l="0" t="0" r="r" b="b"/>
              <a:pathLst>
                <a:path w="67" h="55">
                  <a:moveTo>
                    <a:pt x="17" y="0"/>
                  </a:moveTo>
                  <a:lnTo>
                    <a:pt x="66" y="54"/>
                  </a:lnTo>
                  <a:lnTo>
                    <a:pt x="0" y="31"/>
                  </a:lnTo>
                  <a:lnTo>
                    <a:pt x="17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7" name="Freeform 65"/>
            <p:cNvSpPr>
              <a:spLocks/>
            </p:cNvSpPr>
            <p:nvPr/>
          </p:nvSpPr>
          <p:spPr bwMode="auto">
            <a:xfrm>
              <a:off x="3535363" y="3033713"/>
              <a:ext cx="85725" cy="93662"/>
            </a:xfrm>
            <a:custGeom>
              <a:avLst/>
              <a:gdLst/>
              <a:ahLst/>
              <a:cxnLst>
                <a:cxn ang="0">
                  <a:pos x="53" y="23"/>
                </a:cxn>
                <a:cxn ang="0">
                  <a:pos x="0" y="58"/>
                </a:cxn>
                <a:cxn ang="0">
                  <a:pos x="32" y="0"/>
                </a:cxn>
              </a:cxnLst>
              <a:rect l="0" t="0" r="r" b="b"/>
              <a:pathLst>
                <a:path w="54" h="59">
                  <a:moveTo>
                    <a:pt x="53" y="23"/>
                  </a:moveTo>
                  <a:lnTo>
                    <a:pt x="0" y="58"/>
                  </a:lnTo>
                  <a:lnTo>
                    <a:pt x="32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8" name="Line 66"/>
            <p:cNvSpPr>
              <a:spLocks noChangeShapeType="1"/>
            </p:cNvSpPr>
            <p:nvPr/>
          </p:nvSpPr>
          <p:spPr bwMode="auto">
            <a:xfrm flipV="1">
              <a:off x="3529013" y="3054350"/>
              <a:ext cx="58737" cy="6508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9" name="Line 67"/>
            <p:cNvSpPr>
              <a:spLocks noChangeShapeType="1"/>
            </p:cNvSpPr>
            <p:nvPr/>
          </p:nvSpPr>
          <p:spPr bwMode="auto">
            <a:xfrm flipV="1">
              <a:off x="3587750" y="3030538"/>
              <a:ext cx="30163" cy="2381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0" name="Line 68"/>
            <p:cNvSpPr>
              <a:spLocks noChangeShapeType="1"/>
            </p:cNvSpPr>
            <p:nvPr/>
          </p:nvSpPr>
          <p:spPr bwMode="auto">
            <a:xfrm flipV="1">
              <a:off x="3624263" y="3022600"/>
              <a:ext cx="31750" cy="793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1" name="Line 69"/>
            <p:cNvSpPr>
              <a:spLocks noChangeShapeType="1"/>
            </p:cNvSpPr>
            <p:nvPr/>
          </p:nvSpPr>
          <p:spPr bwMode="auto">
            <a:xfrm>
              <a:off x="3656013" y="3028950"/>
              <a:ext cx="26987" cy="793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2" name="Line 70"/>
            <p:cNvSpPr>
              <a:spLocks noChangeShapeType="1"/>
            </p:cNvSpPr>
            <p:nvPr/>
          </p:nvSpPr>
          <p:spPr bwMode="auto">
            <a:xfrm>
              <a:off x="3683000" y="3036888"/>
              <a:ext cx="31750" cy="2381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3" name="Line 71"/>
            <p:cNvSpPr>
              <a:spLocks noChangeShapeType="1"/>
            </p:cNvSpPr>
            <p:nvPr/>
          </p:nvSpPr>
          <p:spPr bwMode="auto">
            <a:xfrm>
              <a:off x="3714750" y="3060700"/>
              <a:ext cx="60325" cy="6508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4" name="Freeform 72"/>
            <p:cNvSpPr>
              <a:spLocks/>
            </p:cNvSpPr>
            <p:nvPr/>
          </p:nvSpPr>
          <p:spPr bwMode="auto">
            <a:xfrm>
              <a:off x="3690938" y="3033713"/>
              <a:ext cx="85725" cy="93662"/>
            </a:xfrm>
            <a:custGeom>
              <a:avLst/>
              <a:gdLst/>
              <a:ahLst/>
              <a:cxnLst>
                <a:cxn ang="0">
                  <a:pos x="21" y="0"/>
                </a:cxn>
                <a:cxn ang="0">
                  <a:pos x="53" y="58"/>
                </a:cxn>
                <a:cxn ang="0">
                  <a:pos x="0" y="23"/>
                </a:cxn>
              </a:cxnLst>
              <a:rect l="0" t="0" r="r" b="b"/>
              <a:pathLst>
                <a:path w="54" h="59">
                  <a:moveTo>
                    <a:pt x="21" y="0"/>
                  </a:moveTo>
                  <a:lnTo>
                    <a:pt x="53" y="58"/>
                  </a:lnTo>
                  <a:lnTo>
                    <a:pt x="0" y="23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5" name="Freeform 73"/>
            <p:cNvSpPr>
              <a:spLocks/>
            </p:cNvSpPr>
            <p:nvPr/>
          </p:nvSpPr>
          <p:spPr bwMode="auto">
            <a:xfrm>
              <a:off x="4195763" y="3033713"/>
              <a:ext cx="85725" cy="93662"/>
            </a:xfrm>
            <a:custGeom>
              <a:avLst/>
              <a:gdLst/>
              <a:ahLst/>
              <a:cxnLst>
                <a:cxn ang="0">
                  <a:pos x="53" y="23"/>
                </a:cxn>
                <a:cxn ang="0">
                  <a:pos x="0" y="58"/>
                </a:cxn>
                <a:cxn ang="0">
                  <a:pos x="32" y="0"/>
                </a:cxn>
              </a:cxnLst>
              <a:rect l="0" t="0" r="r" b="b"/>
              <a:pathLst>
                <a:path w="54" h="59">
                  <a:moveTo>
                    <a:pt x="53" y="23"/>
                  </a:moveTo>
                  <a:lnTo>
                    <a:pt x="0" y="58"/>
                  </a:lnTo>
                  <a:lnTo>
                    <a:pt x="32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6" name="Line 74"/>
            <p:cNvSpPr>
              <a:spLocks noChangeShapeType="1"/>
            </p:cNvSpPr>
            <p:nvPr/>
          </p:nvSpPr>
          <p:spPr bwMode="auto">
            <a:xfrm flipV="1">
              <a:off x="4195763" y="3054350"/>
              <a:ext cx="60325" cy="6508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7" name="Line 75"/>
            <p:cNvSpPr>
              <a:spLocks noChangeShapeType="1"/>
            </p:cNvSpPr>
            <p:nvPr/>
          </p:nvSpPr>
          <p:spPr bwMode="auto">
            <a:xfrm flipV="1">
              <a:off x="4249738" y="3030538"/>
              <a:ext cx="30162" cy="2381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8" name="Line 76"/>
            <p:cNvSpPr>
              <a:spLocks noChangeShapeType="1"/>
            </p:cNvSpPr>
            <p:nvPr/>
          </p:nvSpPr>
          <p:spPr bwMode="auto">
            <a:xfrm flipV="1">
              <a:off x="4286250" y="3022600"/>
              <a:ext cx="28575" cy="793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9" name="Line 77"/>
            <p:cNvSpPr>
              <a:spLocks noChangeShapeType="1"/>
            </p:cNvSpPr>
            <p:nvPr/>
          </p:nvSpPr>
          <p:spPr bwMode="auto">
            <a:xfrm>
              <a:off x="4314825" y="3028950"/>
              <a:ext cx="31750" cy="793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0" name="Line 78"/>
            <p:cNvSpPr>
              <a:spLocks noChangeShapeType="1"/>
            </p:cNvSpPr>
            <p:nvPr/>
          </p:nvSpPr>
          <p:spPr bwMode="auto">
            <a:xfrm>
              <a:off x="4346575" y="3036888"/>
              <a:ext cx="30163" cy="2381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1" name="Line 79"/>
            <p:cNvSpPr>
              <a:spLocks noChangeShapeType="1"/>
            </p:cNvSpPr>
            <p:nvPr/>
          </p:nvSpPr>
          <p:spPr bwMode="auto">
            <a:xfrm>
              <a:off x="4376738" y="3060700"/>
              <a:ext cx="58737" cy="6508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2" name="Freeform 80"/>
            <p:cNvSpPr>
              <a:spLocks/>
            </p:cNvSpPr>
            <p:nvPr/>
          </p:nvSpPr>
          <p:spPr bwMode="auto">
            <a:xfrm>
              <a:off x="4349750" y="3033713"/>
              <a:ext cx="87313" cy="93662"/>
            </a:xfrm>
            <a:custGeom>
              <a:avLst/>
              <a:gdLst/>
              <a:ahLst/>
              <a:cxnLst>
                <a:cxn ang="0">
                  <a:pos x="21" y="0"/>
                </a:cxn>
                <a:cxn ang="0">
                  <a:pos x="54" y="58"/>
                </a:cxn>
                <a:cxn ang="0">
                  <a:pos x="0" y="23"/>
                </a:cxn>
              </a:cxnLst>
              <a:rect l="0" t="0" r="r" b="b"/>
              <a:pathLst>
                <a:path w="55" h="59">
                  <a:moveTo>
                    <a:pt x="21" y="0"/>
                  </a:moveTo>
                  <a:lnTo>
                    <a:pt x="54" y="58"/>
                  </a:lnTo>
                  <a:lnTo>
                    <a:pt x="0" y="23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3" name="Freeform 81"/>
            <p:cNvSpPr>
              <a:spLocks/>
            </p:cNvSpPr>
            <p:nvPr/>
          </p:nvSpPr>
          <p:spPr bwMode="auto">
            <a:xfrm>
              <a:off x="4797425" y="3033713"/>
              <a:ext cx="85725" cy="93662"/>
            </a:xfrm>
            <a:custGeom>
              <a:avLst/>
              <a:gdLst/>
              <a:ahLst/>
              <a:cxnLst>
                <a:cxn ang="0">
                  <a:pos x="53" y="23"/>
                </a:cxn>
                <a:cxn ang="0">
                  <a:pos x="0" y="58"/>
                </a:cxn>
                <a:cxn ang="0">
                  <a:pos x="31" y="0"/>
                </a:cxn>
              </a:cxnLst>
              <a:rect l="0" t="0" r="r" b="b"/>
              <a:pathLst>
                <a:path w="54" h="59">
                  <a:moveTo>
                    <a:pt x="53" y="23"/>
                  </a:moveTo>
                  <a:lnTo>
                    <a:pt x="0" y="58"/>
                  </a:lnTo>
                  <a:lnTo>
                    <a:pt x="31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4" name="Line 82"/>
            <p:cNvSpPr>
              <a:spLocks noChangeShapeType="1"/>
            </p:cNvSpPr>
            <p:nvPr/>
          </p:nvSpPr>
          <p:spPr bwMode="auto">
            <a:xfrm flipV="1">
              <a:off x="4791075" y="3054350"/>
              <a:ext cx="58738" cy="6508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5" name="Line 83"/>
            <p:cNvSpPr>
              <a:spLocks noChangeShapeType="1"/>
            </p:cNvSpPr>
            <p:nvPr/>
          </p:nvSpPr>
          <p:spPr bwMode="auto">
            <a:xfrm flipV="1">
              <a:off x="4849813" y="3030538"/>
              <a:ext cx="30162" cy="2381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6" name="Line 84"/>
            <p:cNvSpPr>
              <a:spLocks noChangeShapeType="1"/>
            </p:cNvSpPr>
            <p:nvPr/>
          </p:nvSpPr>
          <p:spPr bwMode="auto">
            <a:xfrm flipV="1">
              <a:off x="4879975" y="3022600"/>
              <a:ext cx="30163" cy="793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7" name="Line 85"/>
            <p:cNvSpPr>
              <a:spLocks noChangeShapeType="1"/>
            </p:cNvSpPr>
            <p:nvPr/>
          </p:nvSpPr>
          <p:spPr bwMode="auto">
            <a:xfrm>
              <a:off x="4916488" y="3028950"/>
              <a:ext cx="30162" cy="793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8" name="Line 86"/>
            <p:cNvSpPr>
              <a:spLocks noChangeShapeType="1"/>
            </p:cNvSpPr>
            <p:nvPr/>
          </p:nvSpPr>
          <p:spPr bwMode="auto">
            <a:xfrm>
              <a:off x="4946650" y="3036888"/>
              <a:ext cx="30163" cy="2381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9" name="Line 87"/>
            <p:cNvSpPr>
              <a:spLocks noChangeShapeType="1"/>
            </p:cNvSpPr>
            <p:nvPr/>
          </p:nvSpPr>
          <p:spPr bwMode="auto">
            <a:xfrm>
              <a:off x="4976813" y="3060700"/>
              <a:ext cx="58737" cy="6508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0" name="Freeform 88"/>
            <p:cNvSpPr>
              <a:spLocks/>
            </p:cNvSpPr>
            <p:nvPr/>
          </p:nvSpPr>
          <p:spPr bwMode="auto">
            <a:xfrm>
              <a:off x="4951413" y="3033713"/>
              <a:ext cx="85725" cy="93662"/>
            </a:xfrm>
            <a:custGeom>
              <a:avLst/>
              <a:gdLst/>
              <a:ahLst/>
              <a:cxnLst>
                <a:cxn ang="0">
                  <a:pos x="22" y="0"/>
                </a:cxn>
                <a:cxn ang="0">
                  <a:pos x="53" y="58"/>
                </a:cxn>
                <a:cxn ang="0">
                  <a:pos x="0" y="23"/>
                </a:cxn>
              </a:cxnLst>
              <a:rect l="0" t="0" r="r" b="b"/>
              <a:pathLst>
                <a:path w="54" h="59">
                  <a:moveTo>
                    <a:pt x="22" y="0"/>
                  </a:moveTo>
                  <a:lnTo>
                    <a:pt x="53" y="58"/>
                  </a:lnTo>
                  <a:lnTo>
                    <a:pt x="0" y="23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1" name="Freeform 89"/>
            <p:cNvSpPr>
              <a:spLocks/>
            </p:cNvSpPr>
            <p:nvPr/>
          </p:nvSpPr>
          <p:spPr bwMode="auto">
            <a:xfrm>
              <a:off x="5457825" y="3033713"/>
              <a:ext cx="85725" cy="93662"/>
            </a:xfrm>
            <a:custGeom>
              <a:avLst/>
              <a:gdLst/>
              <a:ahLst/>
              <a:cxnLst>
                <a:cxn ang="0">
                  <a:pos x="53" y="23"/>
                </a:cxn>
                <a:cxn ang="0">
                  <a:pos x="0" y="58"/>
                </a:cxn>
                <a:cxn ang="0">
                  <a:pos x="32" y="0"/>
                </a:cxn>
              </a:cxnLst>
              <a:rect l="0" t="0" r="r" b="b"/>
              <a:pathLst>
                <a:path w="54" h="59">
                  <a:moveTo>
                    <a:pt x="53" y="23"/>
                  </a:moveTo>
                  <a:lnTo>
                    <a:pt x="0" y="58"/>
                  </a:lnTo>
                  <a:lnTo>
                    <a:pt x="32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2" name="Line 90"/>
            <p:cNvSpPr>
              <a:spLocks noChangeShapeType="1"/>
            </p:cNvSpPr>
            <p:nvPr/>
          </p:nvSpPr>
          <p:spPr bwMode="auto">
            <a:xfrm flipV="1">
              <a:off x="5457825" y="3054350"/>
              <a:ext cx="60325" cy="6508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3" name="Line 91"/>
            <p:cNvSpPr>
              <a:spLocks noChangeShapeType="1"/>
            </p:cNvSpPr>
            <p:nvPr/>
          </p:nvSpPr>
          <p:spPr bwMode="auto">
            <a:xfrm flipV="1">
              <a:off x="5511800" y="3030538"/>
              <a:ext cx="30163" cy="2381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4" name="Line 92"/>
            <p:cNvSpPr>
              <a:spLocks noChangeShapeType="1"/>
            </p:cNvSpPr>
            <p:nvPr/>
          </p:nvSpPr>
          <p:spPr bwMode="auto">
            <a:xfrm flipV="1">
              <a:off x="5541963" y="3022600"/>
              <a:ext cx="30162" cy="793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5" name="Line 93"/>
            <p:cNvSpPr>
              <a:spLocks noChangeShapeType="1"/>
            </p:cNvSpPr>
            <p:nvPr/>
          </p:nvSpPr>
          <p:spPr bwMode="auto">
            <a:xfrm>
              <a:off x="5578475" y="3028950"/>
              <a:ext cx="28575" cy="793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6" name="Line 94"/>
            <p:cNvSpPr>
              <a:spLocks noChangeShapeType="1"/>
            </p:cNvSpPr>
            <p:nvPr/>
          </p:nvSpPr>
          <p:spPr bwMode="auto">
            <a:xfrm>
              <a:off x="5607050" y="3036888"/>
              <a:ext cx="31750" cy="2381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7" name="Line 95"/>
            <p:cNvSpPr>
              <a:spLocks noChangeShapeType="1"/>
            </p:cNvSpPr>
            <p:nvPr/>
          </p:nvSpPr>
          <p:spPr bwMode="auto">
            <a:xfrm>
              <a:off x="5638800" y="3060700"/>
              <a:ext cx="60325" cy="6508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8" name="Freeform 96"/>
            <p:cNvSpPr>
              <a:spLocks/>
            </p:cNvSpPr>
            <p:nvPr/>
          </p:nvSpPr>
          <p:spPr bwMode="auto">
            <a:xfrm>
              <a:off x="5613400" y="3033713"/>
              <a:ext cx="87313" cy="93662"/>
            </a:xfrm>
            <a:custGeom>
              <a:avLst/>
              <a:gdLst/>
              <a:ahLst/>
              <a:cxnLst>
                <a:cxn ang="0">
                  <a:pos x="21" y="0"/>
                </a:cxn>
                <a:cxn ang="0">
                  <a:pos x="54" y="58"/>
                </a:cxn>
                <a:cxn ang="0">
                  <a:pos x="0" y="23"/>
                </a:cxn>
              </a:cxnLst>
              <a:rect l="0" t="0" r="r" b="b"/>
              <a:pathLst>
                <a:path w="55" h="59">
                  <a:moveTo>
                    <a:pt x="21" y="0"/>
                  </a:moveTo>
                  <a:lnTo>
                    <a:pt x="54" y="58"/>
                  </a:lnTo>
                  <a:lnTo>
                    <a:pt x="0" y="23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9" name="Freeform 97"/>
            <p:cNvSpPr>
              <a:spLocks/>
            </p:cNvSpPr>
            <p:nvPr/>
          </p:nvSpPr>
          <p:spPr bwMode="auto">
            <a:xfrm>
              <a:off x="6059488" y="3033713"/>
              <a:ext cx="85725" cy="93662"/>
            </a:xfrm>
            <a:custGeom>
              <a:avLst/>
              <a:gdLst/>
              <a:ahLst/>
              <a:cxnLst>
                <a:cxn ang="0">
                  <a:pos x="53" y="23"/>
                </a:cxn>
                <a:cxn ang="0">
                  <a:pos x="0" y="58"/>
                </a:cxn>
                <a:cxn ang="0">
                  <a:pos x="32" y="0"/>
                </a:cxn>
              </a:cxnLst>
              <a:rect l="0" t="0" r="r" b="b"/>
              <a:pathLst>
                <a:path w="54" h="59">
                  <a:moveTo>
                    <a:pt x="53" y="23"/>
                  </a:moveTo>
                  <a:lnTo>
                    <a:pt x="0" y="58"/>
                  </a:lnTo>
                  <a:lnTo>
                    <a:pt x="32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0" name="Line 98"/>
            <p:cNvSpPr>
              <a:spLocks noChangeShapeType="1"/>
            </p:cNvSpPr>
            <p:nvPr/>
          </p:nvSpPr>
          <p:spPr bwMode="auto">
            <a:xfrm flipV="1">
              <a:off x="6053138" y="3054350"/>
              <a:ext cx="58737" cy="6508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1" name="Line 99"/>
            <p:cNvSpPr>
              <a:spLocks noChangeShapeType="1"/>
            </p:cNvSpPr>
            <p:nvPr/>
          </p:nvSpPr>
          <p:spPr bwMode="auto">
            <a:xfrm flipV="1">
              <a:off x="6118225" y="3030538"/>
              <a:ext cx="31750" cy="2381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2" name="Line 100"/>
            <p:cNvSpPr>
              <a:spLocks noChangeShapeType="1"/>
            </p:cNvSpPr>
            <p:nvPr/>
          </p:nvSpPr>
          <p:spPr bwMode="auto">
            <a:xfrm flipV="1">
              <a:off x="6143625" y="3022600"/>
              <a:ext cx="30163" cy="793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3" name="Line 101"/>
            <p:cNvSpPr>
              <a:spLocks noChangeShapeType="1"/>
            </p:cNvSpPr>
            <p:nvPr/>
          </p:nvSpPr>
          <p:spPr bwMode="auto">
            <a:xfrm>
              <a:off x="6180138" y="3028950"/>
              <a:ext cx="28575" cy="793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4" name="Line 102"/>
            <p:cNvSpPr>
              <a:spLocks noChangeShapeType="1"/>
            </p:cNvSpPr>
            <p:nvPr/>
          </p:nvSpPr>
          <p:spPr bwMode="auto">
            <a:xfrm>
              <a:off x="6208713" y="3036888"/>
              <a:ext cx="30162" cy="2381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5" name="Line 103"/>
            <p:cNvSpPr>
              <a:spLocks noChangeShapeType="1"/>
            </p:cNvSpPr>
            <p:nvPr/>
          </p:nvSpPr>
          <p:spPr bwMode="auto">
            <a:xfrm>
              <a:off x="6238875" y="3060700"/>
              <a:ext cx="61913" cy="6508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6" name="Freeform 104"/>
            <p:cNvSpPr>
              <a:spLocks/>
            </p:cNvSpPr>
            <p:nvPr/>
          </p:nvSpPr>
          <p:spPr bwMode="auto">
            <a:xfrm>
              <a:off x="6215063" y="3033713"/>
              <a:ext cx="87312" cy="93662"/>
            </a:xfrm>
            <a:custGeom>
              <a:avLst/>
              <a:gdLst/>
              <a:ahLst/>
              <a:cxnLst>
                <a:cxn ang="0">
                  <a:pos x="21" y="0"/>
                </a:cxn>
                <a:cxn ang="0">
                  <a:pos x="54" y="58"/>
                </a:cxn>
                <a:cxn ang="0">
                  <a:pos x="0" y="23"/>
                </a:cxn>
              </a:cxnLst>
              <a:rect l="0" t="0" r="r" b="b"/>
              <a:pathLst>
                <a:path w="55" h="59">
                  <a:moveTo>
                    <a:pt x="21" y="0"/>
                  </a:moveTo>
                  <a:lnTo>
                    <a:pt x="54" y="58"/>
                  </a:lnTo>
                  <a:lnTo>
                    <a:pt x="0" y="23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7" name="Freeform 105"/>
            <p:cNvSpPr>
              <a:spLocks/>
            </p:cNvSpPr>
            <p:nvPr/>
          </p:nvSpPr>
          <p:spPr bwMode="auto">
            <a:xfrm>
              <a:off x="6719888" y="3033713"/>
              <a:ext cx="87312" cy="93662"/>
            </a:xfrm>
            <a:custGeom>
              <a:avLst/>
              <a:gdLst/>
              <a:ahLst/>
              <a:cxnLst>
                <a:cxn ang="0">
                  <a:pos x="54" y="23"/>
                </a:cxn>
                <a:cxn ang="0">
                  <a:pos x="0" y="58"/>
                </a:cxn>
                <a:cxn ang="0">
                  <a:pos x="32" y="0"/>
                </a:cxn>
              </a:cxnLst>
              <a:rect l="0" t="0" r="r" b="b"/>
              <a:pathLst>
                <a:path w="55" h="59">
                  <a:moveTo>
                    <a:pt x="54" y="23"/>
                  </a:moveTo>
                  <a:lnTo>
                    <a:pt x="0" y="58"/>
                  </a:lnTo>
                  <a:lnTo>
                    <a:pt x="32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8" name="Line 106"/>
            <p:cNvSpPr>
              <a:spLocks noChangeShapeType="1"/>
            </p:cNvSpPr>
            <p:nvPr/>
          </p:nvSpPr>
          <p:spPr bwMode="auto">
            <a:xfrm flipV="1">
              <a:off x="6719888" y="3054350"/>
              <a:ext cx="60325" cy="6508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9" name="Line 107"/>
            <p:cNvSpPr>
              <a:spLocks noChangeShapeType="1"/>
            </p:cNvSpPr>
            <p:nvPr/>
          </p:nvSpPr>
          <p:spPr bwMode="auto">
            <a:xfrm flipV="1">
              <a:off x="6773863" y="3030538"/>
              <a:ext cx="30162" cy="2381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0" name="Line 108"/>
            <p:cNvSpPr>
              <a:spLocks noChangeShapeType="1"/>
            </p:cNvSpPr>
            <p:nvPr/>
          </p:nvSpPr>
          <p:spPr bwMode="auto">
            <a:xfrm flipV="1">
              <a:off x="6804025" y="3022600"/>
              <a:ext cx="30163" cy="793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1" name="Line 109"/>
            <p:cNvSpPr>
              <a:spLocks noChangeShapeType="1"/>
            </p:cNvSpPr>
            <p:nvPr/>
          </p:nvSpPr>
          <p:spPr bwMode="auto">
            <a:xfrm>
              <a:off x="6840538" y="3028950"/>
              <a:ext cx="31750" cy="793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2" name="Line 110"/>
            <p:cNvSpPr>
              <a:spLocks noChangeShapeType="1"/>
            </p:cNvSpPr>
            <p:nvPr/>
          </p:nvSpPr>
          <p:spPr bwMode="auto">
            <a:xfrm>
              <a:off x="6872288" y="3036888"/>
              <a:ext cx="28575" cy="2381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3" name="Line 111"/>
            <p:cNvSpPr>
              <a:spLocks noChangeShapeType="1"/>
            </p:cNvSpPr>
            <p:nvPr/>
          </p:nvSpPr>
          <p:spPr bwMode="auto">
            <a:xfrm>
              <a:off x="6900863" y="3060700"/>
              <a:ext cx="60325" cy="6508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4" name="Freeform 112"/>
            <p:cNvSpPr>
              <a:spLocks/>
            </p:cNvSpPr>
            <p:nvPr/>
          </p:nvSpPr>
          <p:spPr bwMode="auto">
            <a:xfrm>
              <a:off x="6875463" y="3033713"/>
              <a:ext cx="87312" cy="93662"/>
            </a:xfrm>
            <a:custGeom>
              <a:avLst/>
              <a:gdLst/>
              <a:ahLst/>
              <a:cxnLst>
                <a:cxn ang="0">
                  <a:pos x="21" y="0"/>
                </a:cxn>
                <a:cxn ang="0">
                  <a:pos x="54" y="58"/>
                </a:cxn>
                <a:cxn ang="0">
                  <a:pos x="0" y="23"/>
                </a:cxn>
              </a:cxnLst>
              <a:rect l="0" t="0" r="r" b="b"/>
              <a:pathLst>
                <a:path w="55" h="59">
                  <a:moveTo>
                    <a:pt x="21" y="0"/>
                  </a:moveTo>
                  <a:lnTo>
                    <a:pt x="54" y="58"/>
                  </a:lnTo>
                  <a:lnTo>
                    <a:pt x="0" y="23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5" name="Rectangle 113"/>
            <p:cNvSpPr>
              <a:spLocks noChangeArrowheads="1"/>
            </p:cNvSpPr>
            <p:nvPr/>
          </p:nvSpPr>
          <p:spPr bwMode="auto">
            <a:xfrm>
              <a:off x="3035300" y="3105150"/>
              <a:ext cx="336550" cy="2873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3*</a:t>
              </a:r>
            </a:p>
          </p:txBody>
        </p:sp>
        <p:sp>
          <p:nvSpPr>
            <p:cNvPr id="116" name="Rectangle 114"/>
            <p:cNvSpPr>
              <a:spLocks noChangeArrowheads="1"/>
            </p:cNvSpPr>
            <p:nvPr/>
          </p:nvSpPr>
          <p:spPr bwMode="auto">
            <a:xfrm>
              <a:off x="3302000" y="3114675"/>
              <a:ext cx="336550" cy="2873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4*</a:t>
              </a:r>
            </a:p>
          </p:txBody>
        </p:sp>
        <p:sp>
          <p:nvSpPr>
            <p:cNvPr id="117" name="Rectangle 115"/>
            <p:cNvSpPr>
              <a:spLocks noChangeArrowheads="1"/>
            </p:cNvSpPr>
            <p:nvPr/>
          </p:nvSpPr>
          <p:spPr bwMode="auto">
            <a:xfrm>
              <a:off x="3673475" y="3105150"/>
              <a:ext cx="336550" cy="2873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6*</a:t>
              </a:r>
            </a:p>
          </p:txBody>
        </p:sp>
        <p:sp>
          <p:nvSpPr>
            <p:cNvPr id="118" name="Rectangle 116"/>
            <p:cNvSpPr>
              <a:spLocks noChangeArrowheads="1"/>
            </p:cNvSpPr>
            <p:nvPr/>
          </p:nvSpPr>
          <p:spPr bwMode="auto">
            <a:xfrm>
              <a:off x="3940175" y="3105150"/>
              <a:ext cx="336550" cy="2873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9*</a:t>
              </a:r>
            </a:p>
          </p:txBody>
        </p:sp>
        <p:sp>
          <p:nvSpPr>
            <p:cNvPr id="119" name="Rectangle 117"/>
            <p:cNvSpPr>
              <a:spLocks noChangeArrowheads="1"/>
            </p:cNvSpPr>
            <p:nvPr/>
          </p:nvSpPr>
          <p:spPr bwMode="auto">
            <a:xfrm>
              <a:off x="4270375" y="3105150"/>
              <a:ext cx="428625" cy="2873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10*</a:t>
              </a:r>
            </a:p>
          </p:txBody>
        </p:sp>
        <p:sp>
          <p:nvSpPr>
            <p:cNvPr id="120" name="Rectangle 118"/>
            <p:cNvSpPr>
              <a:spLocks noChangeArrowheads="1"/>
            </p:cNvSpPr>
            <p:nvPr/>
          </p:nvSpPr>
          <p:spPr bwMode="auto">
            <a:xfrm>
              <a:off x="4537075" y="3105150"/>
              <a:ext cx="428625" cy="2873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11*</a:t>
              </a:r>
            </a:p>
          </p:txBody>
        </p:sp>
        <p:sp>
          <p:nvSpPr>
            <p:cNvPr id="121" name="Rectangle 119"/>
            <p:cNvSpPr>
              <a:spLocks noChangeArrowheads="1"/>
            </p:cNvSpPr>
            <p:nvPr/>
          </p:nvSpPr>
          <p:spPr bwMode="auto">
            <a:xfrm>
              <a:off x="4908550" y="3105150"/>
              <a:ext cx="428625" cy="2873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12*</a:t>
              </a:r>
            </a:p>
          </p:txBody>
        </p:sp>
        <p:sp>
          <p:nvSpPr>
            <p:cNvPr id="122" name="Rectangle 120"/>
            <p:cNvSpPr>
              <a:spLocks noChangeArrowheads="1"/>
            </p:cNvSpPr>
            <p:nvPr/>
          </p:nvSpPr>
          <p:spPr bwMode="auto">
            <a:xfrm>
              <a:off x="5175250" y="3105150"/>
              <a:ext cx="428625" cy="2873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13*</a:t>
              </a:r>
            </a:p>
          </p:txBody>
        </p:sp>
        <p:sp>
          <p:nvSpPr>
            <p:cNvPr id="123" name="Rectangle 121"/>
            <p:cNvSpPr>
              <a:spLocks noChangeArrowheads="1"/>
            </p:cNvSpPr>
            <p:nvPr/>
          </p:nvSpPr>
          <p:spPr bwMode="auto">
            <a:xfrm>
              <a:off x="5548313" y="3114675"/>
              <a:ext cx="428625" cy="2873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20*</a:t>
              </a:r>
            </a:p>
          </p:txBody>
        </p:sp>
        <p:sp>
          <p:nvSpPr>
            <p:cNvPr id="124" name="Rectangle 122"/>
            <p:cNvSpPr>
              <a:spLocks noChangeArrowheads="1"/>
            </p:cNvSpPr>
            <p:nvPr/>
          </p:nvSpPr>
          <p:spPr bwMode="auto">
            <a:xfrm>
              <a:off x="5803900" y="3114675"/>
              <a:ext cx="428625" cy="2873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22*</a:t>
              </a:r>
            </a:p>
          </p:txBody>
        </p:sp>
        <p:sp>
          <p:nvSpPr>
            <p:cNvPr id="125" name="Rectangle 123"/>
            <p:cNvSpPr>
              <a:spLocks noChangeArrowheads="1"/>
            </p:cNvSpPr>
            <p:nvPr/>
          </p:nvSpPr>
          <p:spPr bwMode="auto">
            <a:xfrm>
              <a:off x="6175375" y="3105150"/>
              <a:ext cx="428625" cy="2873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23*</a:t>
              </a:r>
            </a:p>
          </p:txBody>
        </p:sp>
        <p:sp>
          <p:nvSpPr>
            <p:cNvPr id="126" name="Rectangle 124"/>
            <p:cNvSpPr>
              <a:spLocks noChangeArrowheads="1"/>
            </p:cNvSpPr>
            <p:nvPr/>
          </p:nvSpPr>
          <p:spPr bwMode="auto">
            <a:xfrm>
              <a:off x="6453188" y="3105150"/>
              <a:ext cx="428625" cy="2873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31*</a:t>
              </a:r>
            </a:p>
          </p:txBody>
        </p:sp>
        <p:sp>
          <p:nvSpPr>
            <p:cNvPr id="127" name="Rectangle 125"/>
            <p:cNvSpPr>
              <a:spLocks noChangeArrowheads="1"/>
            </p:cNvSpPr>
            <p:nvPr/>
          </p:nvSpPr>
          <p:spPr bwMode="auto">
            <a:xfrm>
              <a:off x="6815138" y="3114675"/>
              <a:ext cx="428625" cy="2873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35*</a:t>
              </a:r>
            </a:p>
          </p:txBody>
        </p:sp>
        <p:sp>
          <p:nvSpPr>
            <p:cNvPr id="128" name="Rectangle 126"/>
            <p:cNvSpPr>
              <a:spLocks noChangeArrowheads="1"/>
            </p:cNvSpPr>
            <p:nvPr/>
          </p:nvSpPr>
          <p:spPr bwMode="auto">
            <a:xfrm>
              <a:off x="7070725" y="3105150"/>
              <a:ext cx="428625" cy="2873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36*</a:t>
              </a:r>
            </a:p>
          </p:txBody>
        </p:sp>
        <p:sp>
          <p:nvSpPr>
            <p:cNvPr id="129" name="Rectangle 127"/>
            <p:cNvSpPr>
              <a:spLocks noChangeArrowheads="1"/>
            </p:cNvSpPr>
            <p:nvPr/>
          </p:nvSpPr>
          <p:spPr bwMode="auto">
            <a:xfrm>
              <a:off x="7453313" y="3105150"/>
              <a:ext cx="428625" cy="2873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38*</a:t>
              </a:r>
            </a:p>
          </p:txBody>
        </p:sp>
        <p:sp>
          <p:nvSpPr>
            <p:cNvPr id="130" name="Rectangle 128"/>
            <p:cNvSpPr>
              <a:spLocks noChangeArrowheads="1"/>
            </p:cNvSpPr>
            <p:nvPr/>
          </p:nvSpPr>
          <p:spPr bwMode="auto">
            <a:xfrm>
              <a:off x="7708900" y="3105150"/>
              <a:ext cx="428625" cy="2873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41*</a:t>
              </a:r>
            </a:p>
          </p:txBody>
        </p:sp>
        <p:sp>
          <p:nvSpPr>
            <p:cNvPr id="131" name="Rectangle 129"/>
            <p:cNvSpPr>
              <a:spLocks noChangeArrowheads="1"/>
            </p:cNvSpPr>
            <p:nvPr/>
          </p:nvSpPr>
          <p:spPr bwMode="auto">
            <a:xfrm>
              <a:off x="8061325" y="3105150"/>
              <a:ext cx="428625" cy="2873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44*</a:t>
              </a:r>
            </a:p>
          </p:txBody>
        </p:sp>
        <p:sp>
          <p:nvSpPr>
            <p:cNvPr id="132" name="Rectangle 130"/>
            <p:cNvSpPr>
              <a:spLocks noChangeArrowheads="1"/>
            </p:cNvSpPr>
            <p:nvPr/>
          </p:nvSpPr>
          <p:spPr bwMode="auto">
            <a:xfrm>
              <a:off x="4100513" y="1260475"/>
              <a:ext cx="585787" cy="3016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  <a:latin typeface="Arial" pitchFamily="34" charset="0"/>
                </a:rPr>
                <a:t>Root</a:t>
              </a:r>
            </a:p>
          </p:txBody>
        </p:sp>
        <p:sp>
          <p:nvSpPr>
            <p:cNvPr id="133" name="Rectangle 131"/>
            <p:cNvSpPr>
              <a:spLocks noChangeArrowheads="1"/>
            </p:cNvSpPr>
            <p:nvPr/>
          </p:nvSpPr>
          <p:spPr bwMode="auto">
            <a:xfrm>
              <a:off x="7346950" y="1985963"/>
              <a:ext cx="1663700" cy="3016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  <a:latin typeface="Arial" pitchFamily="34" charset="0"/>
                </a:rPr>
                <a:t>Data entry pages </a:t>
              </a:r>
            </a:p>
          </p:txBody>
        </p:sp>
        <p:sp>
          <p:nvSpPr>
            <p:cNvPr id="134" name="Rectangle 132"/>
            <p:cNvSpPr>
              <a:spLocks noChangeArrowheads="1"/>
            </p:cNvSpPr>
            <p:nvPr/>
          </p:nvSpPr>
          <p:spPr bwMode="auto">
            <a:xfrm>
              <a:off x="7388225" y="2262188"/>
              <a:ext cx="1628775" cy="3016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  <a:latin typeface="Arial" pitchFamily="34" charset="0"/>
                </a:rPr>
                <a:t>not yet in B+ tree</a:t>
              </a:r>
            </a:p>
          </p:txBody>
        </p:sp>
        <p:sp>
          <p:nvSpPr>
            <p:cNvPr id="135" name="Rectangle 133"/>
            <p:cNvSpPr>
              <a:spLocks noChangeArrowheads="1"/>
            </p:cNvSpPr>
            <p:nvPr/>
          </p:nvSpPr>
          <p:spPr bwMode="auto">
            <a:xfrm>
              <a:off x="6389688" y="2163763"/>
              <a:ext cx="365125" cy="2873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chemeClr val="tx2"/>
                  </a:solidFill>
                  <a:latin typeface="Arial" pitchFamily="34" charset="0"/>
                </a:rPr>
                <a:t>35</a:t>
              </a:r>
            </a:p>
          </p:txBody>
        </p:sp>
        <p:sp>
          <p:nvSpPr>
            <p:cNvPr id="136" name="Rectangle 134"/>
            <p:cNvSpPr>
              <a:spLocks noChangeArrowheads="1"/>
            </p:cNvSpPr>
            <p:nvPr/>
          </p:nvSpPr>
          <p:spPr bwMode="auto">
            <a:xfrm>
              <a:off x="6027738" y="2163763"/>
              <a:ext cx="365125" cy="2873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 dirty="0">
                  <a:solidFill>
                    <a:srgbClr val="000000"/>
                  </a:solidFill>
                  <a:latin typeface="Arial" pitchFamily="34" charset="0"/>
                </a:rPr>
                <a:t>23</a:t>
              </a:r>
            </a:p>
          </p:txBody>
        </p:sp>
        <p:sp>
          <p:nvSpPr>
            <p:cNvPr id="137" name="Rectangle 135"/>
            <p:cNvSpPr>
              <a:spLocks noChangeArrowheads="1"/>
            </p:cNvSpPr>
            <p:nvPr/>
          </p:nvSpPr>
          <p:spPr bwMode="auto">
            <a:xfrm>
              <a:off x="4826000" y="2163763"/>
              <a:ext cx="365125" cy="2873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12</a:t>
              </a:r>
            </a:p>
          </p:txBody>
        </p:sp>
        <p:sp>
          <p:nvSpPr>
            <p:cNvPr id="138" name="Rectangle 136"/>
            <p:cNvSpPr>
              <a:spLocks noChangeArrowheads="1"/>
            </p:cNvSpPr>
            <p:nvPr/>
          </p:nvSpPr>
          <p:spPr bwMode="auto">
            <a:xfrm>
              <a:off x="3744913" y="2163763"/>
              <a:ext cx="273050" cy="2873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6</a:t>
              </a:r>
            </a:p>
          </p:txBody>
        </p:sp>
        <p:sp>
          <p:nvSpPr>
            <p:cNvPr id="139" name="Rectangle 137"/>
            <p:cNvSpPr>
              <a:spLocks noChangeArrowheads="1"/>
            </p:cNvSpPr>
            <p:nvPr/>
          </p:nvSpPr>
          <p:spPr bwMode="auto">
            <a:xfrm>
              <a:off x="4826000" y="1316038"/>
              <a:ext cx="365125" cy="2873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10</a:t>
              </a:r>
            </a:p>
          </p:txBody>
        </p:sp>
        <p:sp>
          <p:nvSpPr>
            <p:cNvPr id="140" name="Rectangle 138"/>
            <p:cNvSpPr>
              <a:spLocks noChangeArrowheads="1"/>
            </p:cNvSpPr>
            <p:nvPr/>
          </p:nvSpPr>
          <p:spPr bwMode="auto">
            <a:xfrm>
              <a:off x="5187950" y="1316038"/>
              <a:ext cx="365125" cy="2873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20</a:t>
              </a:r>
            </a:p>
          </p:txBody>
        </p:sp>
        <p:sp>
          <p:nvSpPr>
            <p:cNvPr id="141" name="Line 139"/>
            <p:cNvSpPr>
              <a:spLocks noChangeShapeType="1"/>
            </p:cNvSpPr>
            <p:nvPr/>
          </p:nvSpPr>
          <p:spPr bwMode="auto">
            <a:xfrm>
              <a:off x="4267200" y="1143000"/>
              <a:ext cx="4572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2" name="Arc 140"/>
            <p:cNvSpPr>
              <a:spLocks/>
            </p:cNvSpPr>
            <p:nvPr/>
          </p:nvSpPr>
          <p:spPr bwMode="auto">
            <a:xfrm>
              <a:off x="7546975" y="2593975"/>
              <a:ext cx="228600" cy="457200"/>
            </a:xfrm>
            <a:custGeom>
              <a:avLst/>
              <a:gdLst>
                <a:gd name="G0" fmla="+- 21598 0 0"/>
                <a:gd name="G1" fmla="+- 21599 0 0"/>
                <a:gd name="G2" fmla="+- 21600 0 0"/>
                <a:gd name="T0" fmla="*/ 0 w 21598"/>
                <a:gd name="T1" fmla="*/ 21299 h 21599"/>
                <a:gd name="T2" fmla="*/ 21448 w 21598"/>
                <a:gd name="T3" fmla="*/ 0 h 21599"/>
                <a:gd name="T4" fmla="*/ 21598 w 21598"/>
                <a:gd name="T5" fmla="*/ 21599 h 215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598" h="21599" fill="none" extrusionOk="0">
                  <a:moveTo>
                    <a:pt x="0" y="21299"/>
                  </a:moveTo>
                  <a:cubicBezTo>
                    <a:pt x="163" y="9546"/>
                    <a:pt x="9694" y="81"/>
                    <a:pt x="21447" y="-1"/>
                  </a:cubicBezTo>
                </a:path>
                <a:path w="21598" h="21599" stroke="0" extrusionOk="0">
                  <a:moveTo>
                    <a:pt x="0" y="21299"/>
                  </a:moveTo>
                  <a:cubicBezTo>
                    <a:pt x="163" y="9546"/>
                    <a:pt x="9694" y="81"/>
                    <a:pt x="21447" y="-1"/>
                  </a:cubicBezTo>
                  <a:lnTo>
                    <a:pt x="21598" y="21599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stealth" w="med" len="med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3" name="Freeform 141"/>
            <p:cNvSpPr>
              <a:spLocks/>
            </p:cNvSpPr>
            <p:nvPr/>
          </p:nvSpPr>
          <p:spPr bwMode="auto">
            <a:xfrm>
              <a:off x="2917825" y="6410325"/>
              <a:ext cx="542925" cy="257175"/>
            </a:xfrm>
            <a:custGeom>
              <a:avLst/>
              <a:gdLst/>
              <a:ahLst/>
              <a:cxnLst>
                <a:cxn ang="0">
                  <a:pos x="0" y="161"/>
                </a:cxn>
                <a:cxn ang="0">
                  <a:pos x="0" y="0"/>
                </a:cxn>
                <a:cxn ang="0">
                  <a:pos x="341" y="0"/>
                </a:cxn>
                <a:cxn ang="0">
                  <a:pos x="341" y="161"/>
                </a:cxn>
                <a:cxn ang="0">
                  <a:pos x="0" y="161"/>
                </a:cxn>
              </a:cxnLst>
              <a:rect l="0" t="0" r="r" b="b"/>
              <a:pathLst>
                <a:path w="342" h="162">
                  <a:moveTo>
                    <a:pt x="0" y="161"/>
                  </a:moveTo>
                  <a:lnTo>
                    <a:pt x="0" y="0"/>
                  </a:lnTo>
                  <a:lnTo>
                    <a:pt x="341" y="0"/>
                  </a:lnTo>
                  <a:lnTo>
                    <a:pt x="341" y="161"/>
                  </a:lnTo>
                  <a:lnTo>
                    <a:pt x="0" y="161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4" name="Freeform 142"/>
            <p:cNvSpPr>
              <a:spLocks/>
            </p:cNvSpPr>
            <p:nvPr/>
          </p:nvSpPr>
          <p:spPr bwMode="auto">
            <a:xfrm>
              <a:off x="3189288" y="6410325"/>
              <a:ext cx="1587" cy="2571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61"/>
                </a:cxn>
                <a:cxn ang="0">
                  <a:pos x="0" y="0"/>
                </a:cxn>
              </a:cxnLst>
              <a:rect l="0" t="0" r="r" b="b"/>
              <a:pathLst>
                <a:path w="1" h="162">
                  <a:moveTo>
                    <a:pt x="0" y="0"/>
                  </a:moveTo>
                  <a:lnTo>
                    <a:pt x="0" y="161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5" name="Freeform 143"/>
            <p:cNvSpPr>
              <a:spLocks/>
            </p:cNvSpPr>
            <p:nvPr/>
          </p:nvSpPr>
          <p:spPr bwMode="auto">
            <a:xfrm>
              <a:off x="3567113" y="6410325"/>
              <a:ext cx="542925" cy="257175"/>
            </a:xfrm>
            <a:custGeom>
              <a:avLst/>
              <a:gdLst/>
              <a:ahLst/>
              <a:cxnLst>
                <a:cxn ang="0">
                  <a:pos x="0" y="161"/>
                </a:cxn>
                <a:cxn ang="0">
                  <a:pos x="0" y="0"/>
                </a:cxn>
                <a:cxn ang="0">
                  <a:pos x="341" y="0"/>
                </a:cxn>
                <a:cxn ang="0">
                  <a:pos x="341" y="161"/>
                </a:cxn>
                <a:cxn ang="0">
                  <a:pos x="0" y="161"/>
                </a:cxn>
              </a:cxnLst>
              <a:rect l="0" t="0" r="r" b="b"/>
              <a:pathLst>
                <a:path w="342" h="162">
                  <a:moveTo>
                    <a:pt x="0" y="161"/>
                  </a:moveTo>
                  <a:lnTo>
                    <a:pt x="0" y="0"/>
                  </a:lnTo>
                  <a:lnTo>
                    <a:pt x="341" y="0"/>
                  </a:lnTo>
                  <a:lnTo>
                    <a:pt x="341" y="161"/>
                  </a:lnTo>
                  <a:lnTo>
                    <a:pt x="0" y="161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6" name="Freeform 144"/>
            <p:cNvSpPr>
              <a:spLocks/>
            </p:cNvSpPr>
            <p:nvPr/>
          </p:nvSpPr>
          <p:spPr bwMode="auto">
            <a:xfrm>
              <a:off x="3838575" y="6410325"/>
              <a:ext cx="1588" cy="2571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61"/>
                </a:cxn>
                <a:cxn ang="0">
                  <a:pos x="0" y="0"/>
                </a:cxn>
              </a:cxnLst>
              <a:rect l="0" t="0" r="r" b="b"/>
              <a:pathLst>
                <a:path w="1" h="162">
                  <a:moveTo>
                    <a:pt x="0" y="0"/>
                  </a:moveTo>
                  <a:lnTo>
                    <a:pt x="0" y="161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7" name="Freeform 145"/>
            <p:cNvSpPr>
              <a:spLocks/>
            </p:cNvSpPr>
            <p:nvPr/>
          </p:nvSpPr>
          <p:spPr bwMode="auto">
            <a:xfrm>
              <a:off x="4214813" y="6410325"/>
              <a:ext cx="544512" cy="257175"/>
            </a:xfrm>
            <a:custGeom>
              <a:avLst/>
              <a:gdLst/>
              <a:ahLst/>
              <a:cxnLst>
                <a:cxn ang="0">
                  <a:pos x="0" y="161"/>
                </a:cxn>
                <a:cxn ang="0">
                  <a:pos x="0" y="0"/>
                </a:cxn>
                <a:cxn ang="0">
                  <a:pos x="342" y="0"/>
                </a:cxn>
                <a:cxn ang="0">
                  <a:pos x="342" y="161"/>
                </a:cxn>
                <a:cxn ang="0">
                  <a:pos x="0" y="161"/>
                </a:cxn>
              </a:cxnLst>
              <a:rect l="0" t="0" r="r" b="b"/>
              <a:pathLst>
                <a:path w="343" h="162">
                  <a:moveTo>
                    <a:pt x="0" y="161"/>
                  </a:moveTo>
                  <a:lnTo>
                    <a:pt x="0" y="0"/>
                  </a:lnTo>
                  <a:lnTo>
                    <a:pt x="342" y="0"/>
                  </a:lnTo>
                  <a:lnTo>
                    <a:pt x="342" y="161"/>
                  </a:lnTo>
                  <a:lnTo>
                    <a:pt x="0" y="161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8" name="Freeform 146"/>
            <p:cNvSpPr>
              <a:spLocks/>
            </p:cNvSpPr>
            <p:nvPr/>
          </p:nvSpPr>
          <p:spPr bwMode="auto">
            <a:xfrm>
              <a:off x="4487863" y="6410325"/>
              <a:ext cx="1587" cy="2571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61"/>
                </a:cxn>
                <a:cxn ang="0">
                  <a:pos x="0" y="0"/>
                </a:cxn>
              </a:cxnLst>
              <a:rect l="0" t="0" r="r" b="b"/>
              <a:pathLst>
                <a:path w="1" h="162">
                  <a:moveTo>
                    <a:pt x="0" y="0"/>
                  </a:moveTo>
                  <a:lnTo>
                    <a:pt x="0" y="161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9" name="Freeform 147"/>
            <p:cNvSpPr>
              <a:spLocks/>
            </p:cNvSpPr>
            <p:nvPr/>
          </p:nvSpPr>
          <p:spPr bwMode="auto">
            <a:xfrm>
              <a:off x="4854575" y="6410325"/>
              <a:ext cx="541338" cy="257175"/>
            </a:xfrm>
            <a:custGeom>
              <a:avLst/>
              <a:gdLst/>
              <a:ahLst/>
              <a:cxnLst>
                <a:cxn ang="0">
                  <a:pos x="0" y="161"/>
                </a:cxn>
                <a:cxn ang="0">
                  <a:pos x="0" y="0"/>
                </a:cxn>
                <a:cxn ang="0">
                  <a:pos x="340" y="0"/>
                </a:cxn>
                <a:cxn ang="0">
                  <a:pos x="340" y="161"/>
                </a:cxn>
                <a:cxn ang="0">
                  <a:pos x="0" y="161"/>
                </a:cxn>
              </a:cxnLst>
              <a:rect l="0" t="0" r="r" b="b"/>
              <a:pathLst>
                <a:path w="341" h="162">
                  <a:moveTo>
                    <a:pt x="0" y="161"/>
                  </a:moveTo>
                  <a:lnTo>
                    <a:pt x="0" y="0"/>
                  </a:lnTo>
                  <a:lnTo>
                    <a:pt x="340" y="0"/>
                  </a:lnTo>
                  <a:lnTo>
                    <a:pt x="340" y="161"/>
                  </a:lnTo>
                  <a:lnTo>
                    <a:pt x="0" y="161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0" name="Freeform 148"/>
            <p:cNvSpPr>
              <a:spLocks/>
            </p:cNvSpPr>
            <p:nvPr/>
          </p:nvSpPr>
          <p:spPr bwMode="auto">
            <a:xfrm>
              <a:off x="5124450" y="6410325"/>
              <a:ext cx="1588" cy="2571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61"/>
                </a:cxn>
                <a:cxn ang="0">
                  <a:pos x="0" y="0"/>
                </a:cxn>
              </a:cxnLst>
              <a:rect l="0" t="0" r="r" b="b"/>
              <a:pathLst>
                <a:path w="1" h="162">
                  <a:moveTo>
                    <a:pt x="0" y="0"/>
                  </a:moveTo>
                  <a:lnTo>
                    <a:pt x="0" y="161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1" name="Freeform 149"/>
            <p:cNvSpPr>
              <a:spLocks/>
            </p:cNvSpPr>
            <p:nvPr/>
          </p:nvSpPr>
          <p:spPr bwMode="auto">
            <a:xfrm>
              <a:off x="5503863" y="6410325"/>
              <a:ext cx="541337" cy="257175"/>
            </a:xfrm>
            <a:custGeom>
              <a:avLst/>
              <a:gdLst/>
              <a:ahLst/>
              <a:cxnLst>
                <a:cxn ang="0">
                  <a:pos x="0" y="161"/>
                </a:cxn>
                <a:cxn ang="0">
                  <a:pos x="0" y="0"/>
                </a:cxn>
                <a:cxn ang="0">
                  <a:pos x="340" y="0"/>
                </a:cxn>
                <a:cxn ang="0">
                  <a:pos x="340" y="161"/>
                </a:cxn>
                <a:cxn ang="0">
                  <a:pos x="0" y="161"/>
                </a:cxn>
              </a:cxnLst>
              <a:rect l="0" t="0" r="r" b="b"/>
              <a:pathLst>
                <a:path w="341" h="162">
                  <a:moveTo>
                    <a:pt x="0" y="161"/>
                  </a:moveTo>
                  <a:lnTo>
                    <a:pt x="0" y="0"/>
                  </a:lnTo>
                  <a:lnTo>
                    <a:pt x="340" y="0"/>
                  </a:lnTo>
                  <a:lnTo>
                    <a:pt x="340" y="161"/>
                  </a:lnTo>
                  <a:lnTo>
                    <a:pt x="0" y="161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2" name="Freeform 150"/>
            <p:cNvSpPr>
              <a:spLocks/>
            </p:cNvSpPr>
            <p:nvPr/>
          </p:nvSpPr>
          <p:spPr bwMode="auto">
            <a:xfrm>
              <a:off x="5773738" y="6410325"/>
              <a:ext cx="1587" cy="2571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61"/>
                </a:cxn>
                <a:cxn ang="0">
                  <a:pos x="0" y="0"/>
                </a:cxn>
              </a:cxnLst>
              <a:rect l="0" t="0" r="r" b="b"/>
              <a:pathLst>
                <a:path w="1" h="162">
                  <a:moveTo>
                    <a:pt x="0" y="0"/>
                  </a:moveTo>
                  <a:lnTo>
                    <a:pt x="0" y="161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3" name="Freeform 151"/>
            <p:cNvSpPr>
              <a:spLocks/>
            </p:cNvSpPr>
            <p:nvPr/>
          </p:nvSpPr>
          <p:spPr bwMode="auto">
            <a:xfrm>
              <a:off x="6151563" y="6410325"/>
              <a:ext cx="541337" cy="257175"/>
            </a:xfrm>
            <a:custGeom>
              <a:avLst/>
              <a:gdLst/>
              <a:ahLst/>
              <a:cxnLst>
                <a:cxn ang="0">
                  <a:pos x="0" y="161"/>
                </a:cxn>
                <a:cxn ang="0">
                  <a:pos x="0" y="0"/>
                </a:cxn>
                <a:cxn ang="0">
                  <a:pos x="340" y="0"/>
                </a:cxn>
                <a:cxn ang="0">
                  <a:pos x="340" y="161"/>
                </a:cxn>
                <a:cxn ang="0">
                  <a:pos x="0" y="161"/>
                </a:cxn>
              </a:cxnLst>
              <a:rect l="0" t="0" r="r" b="b"/>
              <a:pathLst>
                <a:path w="341" h="162">
                  <a:moveTo>
                    <a:pt x="0" y="161"/>
                  </a:moveTo>
                  <a:lnTo>
                    <a:pt x="0" y="0"/>
                  </a:lnTo>
                  <a:lnTo>
                    <a:pt x="340" y="0"/>
                  </a:lnTo>
                  <a:lnTo>
                    <a:pt x="340" y="161"/>
                  </a:lnTo>
                  <a:lnTo>
                    <a:pt x="0" y="161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4" name="Freeform 152"/>
            <p:cNvSpPr>
              <a:spLocks/>
            </p:cNvSpPr>
            <p:nvPr/>
          </p:nvSpPr>
          <p:spPr bwMode="auto">
            <a:xfrm>
              <a:off x="6421438" y="6410325"/>
              <a:ext cx="1587" cy="2571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61"/>
                </a:cxn>
                <a:cxn ang="0">
                  <a:pos x="0" y="0"/>
                </a:cxn>
              </a:cxnLst>
              <a:rect l="0" t="0" r="r" b="b"/>
              <a:pathLst>
                <a:path w="1" h="162">
                  <a:moveTo>
                    <a:pt x="0" y="0"/>
                  </a:moveTo>
                  <a:lnTo>
                    <a:pt x="0" y="161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5" name="Freeform 153"/>
            <p:cNvSpPr>
              <a:spLocks/>
            </p:cNvSpPr>
            <p:nvPr/>
          </p:nvSpPr>
          <p:spPr bwMode="auto">
            <a:xfrm>
              <a:off x="6802438" y="6410325"/>
              <a:ext cx="541337" cy="257175"/>
            </a:xfrm>
            <a:custGeom>
              <a:avLst/>
              <a:gdLst/>
              <a:ahLst/>
              <a:cxnLst>
                <a:cxn ang="0">
                  <a:pos x="0" y="161"/>
                </a:cxn>
                <a:cxn ang="0">
                  <a:pos x="0" y="0"/>
                </a:cxn>
                <a:cxn ang="0">
                  <a:pos x="340" y="0"/>
                </a:cxn>
                <a:cxn ang="0">
                  <a:pos x="340" y="161"/>
                </a:cxn>
                <a:cxn ang="0">
                  <a:pos x="0" y="161"/>
                </a:cxn>
              </a:cxnLst>
              <a:rect l="0" t="0" r="r" b="b"/>
              <a:pathLst>
                <a:path w="341" h="162">
                  <a:moveTo>
                    <a:pt x="0" y="161"/>
                  </a:moveTo>
                  <a:lnTo>
                    <a:pt x="0" y="0"/>
                  </a:lnTo>
                  <a:lnTo>
                    <a:pt x="340" y="0"/>
                  </a:lnTo>
                  <a:lnTo>
                    <a:pt x="340" y="161"/>
                  </a:lnTo>
                  <a:lnTo>
                    <a:pt x="0" y="161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6" name="Freeform 154"/>
            <p:cNvSpPr>
              <a:spLocks/>
            </p:cNvSpPr>
            <p:nvPr/>
          </p:nvSpPr>
          <p:spPr bwMode="auto">
            <a:xfrm>
              <a:off x="7070725" y="6410325"/>
              <a:ext cx="1588" cy="2571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61"/>
                </a:cxn>
                <a:cxn ang="0">
                  <a:pos x="0" y="0"/>
                </a:cxn>
              </a:cxnLst>
              <a:rect l="0" t="0" r="r" b="b"/>
              <a:pathLst>
                <a:path w="1" h="162">
                  <a:moveTo>
                    <a:pt x="0" y="0"/>
                  </a:moveTo>
                  <a:lnTo>
                    <a:pt x="0" y="161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7" name="Freeform 155"/>
            <p:cNvSpPr>
              <a:spLocks/>
            </p:cNvSpPr>
            <p:nvPr/>
          </p:nvSpPr>
          <p:spPr bwMode="auto">
            <a:xfrm>
              <a:off x="7439025" y="6410325"/>
              <a:ext cx="542925" cy="257175"/>
            </a:xfrm>
            <a:custGeom>
              <a:avLst/>
              <a:gdLst/>
              <a:ahLst/>
              <a:cxnLst>
                <a:cxn ang="0">
                  <a:pos x="0" y="161"/>
                </a:cxn>
                <a:cxn ang="0">
                  <a:pos x="0" y="0"/>
                </a:cxn>
                <a:cxn ang="0">
                  <a:pos x="341" y="0"/>
                </a:cxn>
                <a:cxn ang="0">
                  <a:pos x="341" y="161"/>
                </a:cxn>
                <a:cxn ang="0">
                  <a:pos x="0" y="161"/>
                </a:cxn>
              </a:cxnLst>
              <a:rect l="0" t="0" r="r" b="b"/>
              <a:pathLst>
                <a:path w="342" h="162">
                  <a:moveTo>
                    <a:pt x="0" y="161"/>
                  </a:moveTo>
                  <a:lnTo>
                    <a:pt x="0" y="0"/>
                  </a:lnTo>
                  <a:lnTo>
                    <a:pt x="341" y="0"/>
                  </a:lnTo>
                  <a:lnTo>
                    <a:pt x="341" y="161"/>
                  </a:lnTo>
                  <a:lnTo>
                    <a:pt x="0" y="161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8" name="Freeform 156"/>
            <p:cNvSpPr>
              <a:spLocks/>
            </p:cNvSpPr>
            <p:nvPr/>
          </p:nvSpPr>
          <p:spPr bwMode="auto">
            <a:xfrm>
              <a:off x="7707313" y="6410325"/>
              <a:ext cx="1587" cy="2571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61"/>
                </a:cxn>
                <a:cxn ang="0">
                  <a:pos x="0" y="0"/>
                </a:cxn>
              </a:cxnLst>
              <a:rect l="0" t="0" r="r" b="b"/>
              <a:pathLst>
                <a:path w="1" h="162">
                  <a:moveTo>
                    <a:pt x="0" y="0"/>
                  </a:moveTo>
                  <a:lnTo>
                    <a:pt x="0" y="161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9" name="Freeform 157"/>
            <p:cNvSpPr>
              <a:spLocks/>
            </p:cNvSpPr>
            <p:nvPr/>
          </p:nvSpPr>
          <p:spPr bwMode="auto">
            <a:xfrm>
              <a:off x="8066088" y="6410325"/>
              <a:ext cx="541337" cy="257175"/>
            </a:xfrm>
            <a:custGeom>
              <a:avLst/>
              <a:gdLst/>
              <a:ahLst/>
              <a:cxnLst>
                <a:cxn ang="0">
                  <a:pos x="0" y="161"/>
                </a:cxn>
                <a:cxn ang="0">
                  <a:pos x="0" y="0"/>
                </a:cxn>
                <a:cxn ang="0">
                  <a:pos x="340" y="0"/>
                </a:cxn>
                <a:cxn ang="0">
                  <a:pos x="340" y="161"/>
                </a:cxn>
                <a:cxn ang="0">
                  <a:pos x="0" y="161"/>
                </a:cxn>
              </a:cxnLst>
              <a:rect l="0" t="0" r="r" b="b"/>
              <a:pathLst>
                <a:path w="341" h="162">
                  <a:moveTo>
                    <a:pt x="0" y="161"/>
                  </a:moveTo>
                  <a:lnTo>
                    <a:pt x="0" y="0"/>
                  </a:lnTo>
                  <a:lnTo>
                    <a:pt x="340" y="0"/>
                  </a:lnTo>
                  <a:lnTo>
                    <a:pt x="340" y="161"/>
                  </a:lnTo>
                  <a:lnTo>
                    <a:pt x="0" y="161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0" name="Freeform 158"/>
            <p:cNvSpPr>
              <a:spLocks/>
            </p:cNvSpPr>
            <p:nvPr/>
          </p:nvSpPr>
          <p:spPr bwMode="auto">
            <a:xfrm>
              <a:off x="8335963" y="6410325"/>
              <a:ext cx="1587" cy="2571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61"/>
                </a:cxn>
                <a:cxn ang="0">
                  <a:pos x="0" y="0"/>
                </a:cxn>
              </a:cxnLst>
              <a:rect l="0" t="0" r="r" b="b"/>
              <a:pathLst>
                <a:path w="1" h="162">
                  <a:moveTo>
                    <a:pt x="0" y="0"/>
                  </a:moveTo>
                  <a:lnTo>
                    <a:pt x="0" y="161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1" name="Freeform 159"/>
            <p:cNvSpPr>
              <a:spLocks/>
            </p:cNvSpPr>
            <p:nvPr/>
          </p:nvSpPr>
          <p:spPr bwMode="auto">
            <a:xfrm>
              <a:off x="3502025" y="5541963"/>
              <a:ext cx="855663" cy="296862"/>
            </a:xfrm>
            <a:custGeom>
              <a:avLst/>
              <a:gdLst/>
              <a:ahLst/>
              <a:cxnLst>
                <a:cxn ang="0">
                  <a:pos x="0" y="186"/>
                </a:cxn>
                <a:cxn ang="0">
                  <a:pos x="0" y="0"/>
                </a:cxn>
                <a:cxn ang="0">
                  <a:pos x="538" y="0"/>
                </a:cxn>
                <a:cxn ang="0">
                  <a:pos x="538" y="186"/>
                </a:cxn>
                <a:cxn ang="0">
                  <a:pos x="0" y="186"/>
                </a:cxn>
              </a:cxnLst>
              <a:rect l="0" t="0" r="r" b="b"/>
              <a:pathLst>
                <a:path w="539" h="187">
                  <a:moveTo>
                    <a:pt x="0" y="186"/>
                  </a:moveTo>
                  <a:lnTo>
                    <a:pt x="0" y="0"/>
                  </a:lnTo>
                  <a:lnTo>
                    <a:pt x="538" y="0"/>
                  </a:lnTo>
                  <a:lnTo>
                    <a:pt x="538" y="186"/>
                  </a:lnTo>
                  <a:lnTo>
                    <a:pt x="0" y="186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2" name="Freeform 160"/>
            <p:cNvSpPr>
              <a:spLocks/>
            </p:cNvSpPr>
            <p:nvPr/>
          </p:nvSpPr>
          <p:spPr bwMode="auto">
            <a:xfrm>
              <a:off x="3890963" y="5541963"/>
              <a:ext cx="1587" cy="28575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79"/>
                </a:cxn>
                <a:cxn ang="0">
                  <a:pos x="0" y="0"/>
                </a:cxn>
              </a:cxnLst>
              <a:rect l="0" t="0" r="r" b="b"/>
              <a:pathLst>
                <a:path w="1" h="180">
                  <a:moveTo>
                    <a:pt x="0" y="0"/>
                  </a:moveTo>
                  <a:lnTo>
                    <a:pt x="0" y="179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3" name="Freeform 161"/>
            <p:cNvSpPr>
              <a:spLocks/>
            </p:cNvSpPr>
            <p:nvPr/>
          </p:nvSpPr>
          <p:spPr bwMode="auto">
            <a:xfrm>
              <a:off x="4270375" y="5551488"/>
              <a:ext cx="1588" cy="28733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80"/>
                </a:cxn>
                <a:cxn ang="0">
                  <a:pos x="0" y="0"/>
                </a:cxn>
              </a:cxnLst>
              <a:rect l="0" t="0" r="r" b="b"/>
              <a:pathLst>
                <a:path w="1" h="181">
                  <a:moveTo>
                    <a:pt x="0" y="0"/>
                  </a:moveTo>
                  <a:lnTo>
                    <a:pt x="0" y="18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4" name="Freeform 162"/>
            <p:cNvSpPr>
              <a:spLocks/>
            </p:cNvSpPr>
            <p:nvPr/>
          </p:nvSpPr>
          <p:spPr bwMode="auto">
            <a:xfrm>
              <a:off x="3589338" y="5532438"/>
              <a:ext cx="1587" cy="2952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85"/>
                </a:cxn>
                <a:cxn ang="0">
                  <a:pos x="0" y="0"/>
                </a:cxn>
              </a:cxnLst>
              <a:rect l="0" t="0" r="r" b="b"/>
              <a:pathLst>
                <a:path w="1" h="186">
                  <a:moveTo>
                    <a:pt x="0" y="0"/>
                  </a:moveTo>
                  <a:lnTo>
                    <a:pt x="0" y="185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5" name="Freeform 163"/>
            <p:cNvSpPr>
              <a:spLocks/>
            </p:cNvSpPr>
            <p:nvPr/>
          </p:nvSpPr>
          <p:spPr bwMode="auto">
            <a:xfrm>
              <a:off x="3978275" y="5541963"/>
              <a:ext cx="1588" cy="28575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79"/>
                </a:cxn>
                <a:cxn ang="0">
                  <a:pos x="0" y="0"/>
                </a:cxn>
              </a:cxnLst>
              <a:rect l="0" t="0" r="r" b="b"/>
              <a:pathLst>
                <a:path w="1" h="180">
                  <a:moveTo>
                    <a:pt x="0" y="0"/>
                  </a:moveTo>
                  <a:lnTo>
                    <a:pt x="0" y="179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6" name="Freeform 164"/>
            <p:cNvSpPr>
              <a:spLocks/>
            </p:cNvSpPr>
            <p:nvPr/>
          </p:nvSpPr>
          <p:spPr bwMode="auto">
            <a:xfrm>
              <a:off x="3198813" y="5786438"/>
              <a:ext cx="338137" cy="573087"/>
            </a:xfrm>
            <a:custGeom>
              <a:avLst/>
              <a:gdLst/>
              <a:ahLst/>
              <a:cxnLst>
                <a:cxn ang="0">
                  <a:pos x="212" y="0"/>
                </a:cxn>
                <a:cxn ang="0">
                  <a:pos x="0" y="360"/>
                </a:cxn>
                <a:cxn ang="0">
                  <a:pos x="212" y="0"/>
                </a:cxn>
              </a:cxnLst>
              <a:rect l="0" t="0" r="r" b="b"/>
              <a:pathLst>
                <a:path w="213" h="361">
                  <a:moveTo>
                    <a:pt x="212" y="0"/>
                  </a:moveTo>
                  <a:lnTo>
                    <a:pt x="0" y="360"/>
                  </a:lnTo>
                  <a:lnTo>
                    <a:pt x="212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7" name="Freeform 165"/>
            <p:cNvSpPr>
              <a:spLocks/>
            </p:cNvSpPr>
            <p:nvPr/>
          </p:nvSpPr>
          <p:spPr bwMode="auto">
            <a:xfrm>
              <a:off x="3198813" y="6257925"/>
              <a:ext cx="77787" cy="101600"/>
            </a:xfrm>
            <a:custGeom>
              <a:avLst/>
              <a:gdLst/>
              <a:ahLst/>
              <a:cxnLst>
                <a:cxn ang="0">
                  <a:pos x="48" y="16"/>
                </a:cxn>
                <a:cxn ang="0">
                  <a:pos x="0" y="63"/>
                </a:cxn>
                <a:cxn ang="0">
                  <a:pos x="18" y="0"/>
                </a:cxn>
                <a:cxn ang="0">
                  <a:pos x="48" y="16"/>
                </a:cxn>
              </a:cxnLst>
              <a:rect l="0" t="0" r="r" b="b"/>
              <a:pathLst>
                <a:path w="49" h="64">
                  <a:moveTo>
                    <a:pt x="48" y="16"/>
                  </a:moveTo>
                  <a:lnTo>
                    <a:pt x="0" y="63"/>
                  </a:lnTo>
                  <a:lnTo>
                    <a:pt x="18" y="0"/>
                  </a:lnTo>
                  <a:lnTo>
                    <a:pt x="48" y="16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8" name="Freeform 166"/>
            <p:cNvSpPr>
              <a:spLocks/>
            </p:cNvSpPr>
            <p:nvPr/>
          </p:nvSpPr>
          <p:spPr bwMode="auto">
            <a:xfrm>
              <a:off x="3848100" y="5795963"/>
              <a:ext cx="77788" cy="584200"/>
            </a:xfrm>
            <a:custGeom>
              <a:avLst/>
              <a:gdLst/>
              <a:ahLst/>
              <a:cxnLst>
                <a:cxn ang="0">
                  <a:pos x="48" y="0"/>
                </a:cxn>
                <a:cxn ang="0">
                  <a:pos x="0" y="367"/>
                </a:cxn>
                <a:cxn ang="0">
                  <a:pos x="48" y="0"/>
                </a:cxn>
              </a:cxnLst>
              <a:rect l="0" t="0" r="r" b="b"/>
              <a:pathLst>
                <a:path w="49" h="368">
                  <a:moveTo>
                    <a:pt x="48" y="0"/>
                  </a:moveTo>
                  <a:lnTo>
                    <a:pt x="0" y="367"/>
                  </a:lnTo>
                  <a:lnTo>
                    <a:pt x="48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9" name="Freeform 167"/>
            <p:cNvSpPr>
              <a:spLocks/>
            </p:cNvSpPr>
            <p:nvPr/>
          </p:nvSpPr>
          <p:spPr bwMode="auto">
            <a:xfrm>
              <a:off x="3833813" y="6273800"/>
              <a:ext cx="55562" cy="106363"/>
            </a:xfrm>
            <a:custGeom>
              <a:avLst/>
              <a:gdLst/>
              <a:ahLst/>
              <a:cxnLst>
                <a:cxn ang="0">
                  <a:pos x="34" y="4"/>
                </a:cxn>
                <a:cxn ang="0">
                  <a:pos x="10" y="66"/>
                </a:cxn>
                <a:cxn ang="0">
                  <a:pos x="0" y="0"/>
                </a:cxn>
                <a:cxn ang="0">
                  <a:pos x="34" y="4"/>
                </a:cxn>
              </a:cxnLst>
              <a:rect l="0" t="0" r="r" b="b"/>
              <a:pathLst>
                <a:path w="35" h="67">
                  <a:moveTo>
                    <a:pt x="34" y="4"/>
                  </a:moveTo>
                  <a:lnTo>
                    <a:pt x="10" y="66"/>
                  </a:lnTo>
                  <a:lnTo>
                    <a:pt x="0" y="0"/>
                  </a:lnTo>
                  <a:lnTo>
                    <a:pt x="34" y="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70" name="Freeform 168"/>
            <p:cNvSpPr>
              <a:spLocks/>
            </p:cNvSpPr>
            <p:nvPr/>
          </p:nvSpPr>
          <p:spPr bwMode="auto">
            <a:xfrm>
              <a:off x="4495800" y="5795963"/>
              <a:ext cx="219075" cy="573087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0" y="360"/>
                </a:cxn>
                <a:cxn ang="0">
                  <a:pos x="137" y="0"/>
                </a:cxn>
              </a:cxnLst>
              <a:rect l="0" t="0" r="r" b="b"/>
              <a:pathLst>
                <a:path w="138" h="361">
                  <a:moveTo>
                    <a:pt x="137" y="0"/>
                  </a:moveTo>
                  <a:lnTo>
                    <a:pt x="0" y="360"/>
                  </a:lnTo>
                  <a:lnTo>
                    <a:pt x="137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71" name="Freeform 169"/>
            <p:cNvSpPr>
              <a:spLocks/>
            </p:cNvSpPr>
            <p:nvPr/>
          </p:nvSpPr>
          <p:spPr bwMode="auto">
            <a:xfrm>
              <a:off x="4495800" y="6264275"/>
              <a:ext cx="63500" cy="104775"/>
            </a:xfrm>
            <a:custGeom>
              <a:avLst/>
              <a:gdLst/>
              <a:ahLst/>
              <a:cxnLst>
                <a:cxn ang="0">
                  <a:pos x="39" y="11"/>
                </a:cxn>
                <a:cxn ang="0">
                  <a:pos x="0" y="65"/>
                </a:cxn>
                <a:cxn ang="0">
                  <a:pos x="8" y="0"/>
                </a:cxn>
                <a:cxn ang="0">
                  <a:pos x="39" y="11"/>
                </a:cxn>
              </a:cxnLst>
              <a:rect l="0" t="0" r="r" b="b"/>
              <a:pathLst>
                <a:path w="40" h="66">
                  <a:moveTo>
                    <a:pt x="39" y="11"/>
                  </a:moveTo>
                  <a:lnTo>
                    <a:pt x="0" y="65"/>
                  </a:lnTo>
                  <a:lnTo>
                    <a:pt x="8" y="0"/>
                  </a:lnTo>
                  <a:lnTo>
                    <a:pt x="39" y="11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72" name="Freeform 170"/>
            <p:cNvSpPr>
              <a:spLocks/>
            </p:cNvSpPr>
            <p:nvPr/>
          </p:nvSpPr>
          <p:spPr bwMode="auto">
            <a:xfrm>
              <a:off x="5102225" y="5795963"/>
              <a:ext cx="1588" cy="57308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60"/>
                </a:cxn>
                <a:cxn ang="0">
                  <a:pos x="0" y="0"/>
                </a:cxn>
              </a:cxnLst>
              <a:rect l="0" t="0" r="r" b="b"/>
              <a:pathLst>
                <a:path w="1" h="361">
                  <a:moveTo>
                    <a:pt x="0" y="0"/>
                  </a:moveTo>
                  <a:lnTo>
                    <a:pt x="0" y="36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73" name="Freeform 171"/>
            <p:cNvSpPr>
              <a:spLocks/>
            </p:cNvSpPr>
            <p:nvPr/>
          </p:nvSpPr>
          <p:spPr bwMode="auto">
            <a:xfrm>
              <a:off x="5075238" y="6267450"/>
              <a:ext cx="57150" cy="101600"/>
            </a:xfrm>
            <a:custGeom>
              <a:avLst/>
              <a:gdLst/>
              <a:ahLst/>
              <a:cxnLst>
                <a:cxn ang="0">
                  <a:pos x="35" y="0"/>
                </a:cxn>
                <a:cxn ang="0">
                  <a:pos x="17" y="63"/>
                </a:cxn>
                <a:cxn ang="0">
                  <a:pos x="0" y="0"/>
                </a:cxn>
                <a:cxn ang="0">
                  <a:pos x="35" y="0"/>
                </a:cxn>
              </a:cxnLst>
              <a:rect l="0" t="0" r="r" b="b"/>
              <a:pathLst>
                <a:path w="36" h="64">
                  <a:moveTo>
                    <a:pt x="35" y="0"/>
                  </a:moveTo>
                  <a:lnTo>
                    <a:pt x="17" y="63"/>
                  </a:lnTo>
                  <a:lnTo>
                    <a:pt x="0" y="0"/>
                  </a:lnTo>
                  <a:lnTo>
                    <a:pt x="35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74" name="Freeform 172"/>
            <p:cNvSpPr>
              <a:spLocks/>
            </p:cNvSpPr>
            <p:nvPr/>
          </p:nvSpPr>
          <p:spPr bwMode="auto">
            <a:xfrm>
              <a:off x="4508500" y="4805363"/>
              <a:ext cx="854075" cy="298450"/>
            </a:xfrm>
            <a:custGeom>
              <a:avLst/>
              <a:gdLst/>
              <a:ahLst/>
              <a:cxnLst>
                <a:cxn ang="0">
                  <a:pos x="0" y="187"/>
                </a:cxn>
                <a:cxn ang="0">
                  <a:pos x="0" y="0"/>
                </a:cxn>
                <a:cxn ang="0">
                  <a:pos x="537" y="0"/>
                </a:cxn>
                <a:cxn ang="0">
                  <a:pos x="537" y="187"/>
                </a:cxn>
                <a:cxn ang="0">
                  <a:pos x="0" y="187"/>
                </a:cxn>
              </a:cxnLst>
              <a:rect l="0" t="0" r="r" b="b"/>
              <a:pathLst>
                <a:path w="538" h="188">
                  <a:moveTo>
                    <a:pt x="0" y="187"/>
                  </a:moveTo>
                  <a:lnTo>
                    <a:pt x="0" y="0"/>
                  </a:lnTo>
                  <a:lnTo>
                    <a:pt x="537" y="0"/>
                  </a:lnTo>
                  <a:lnTo>
                    <a:pt x="537" y="187"/>
                  </a:lnTo>
                  <a:lnTo>
                    <a:pt x="0" y="187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75" name="Freeform 173"/>
            <p:cNvSpPr>
              <a:spLocks/>
            </p:cNvSpPr>
            <p:nvPr/>
          </p:nvSpPr>
          <p:spPr bwMode="auto">
            <a:xfrm>
              <a:off x="4895850" y="4805363"/>
              <a:ext cx="1588" cy="2889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81"/>
                </a:cxn>
                <a:cxn ang="0">
                  <a:pos x="0" y="0"/>
                </a:cxn>
              </a:cxnLst>
              <a:rect l="0" t="0" r="r" b="b"/>
              <a:pathLst>
                <a:path w="1" h="182">
                  <a:moveTo>
                    <a:pt x="0" y="0"/>
                  </a:moveTo>
                  <a:lnTo>
                    <a:pt x="0" y="181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76" name="Freeform 174"/>
            <p:cNvSpPr>
              <a:spLocks/>
            </p:cNvSpPr>
            <p:nvPr/>
          </p:nvSpPr>
          <p:spPr bwMode="auto">
            <a:xfrm>
              <a:off x="5276850" y="4814888"/>
              <a:ext cx="1588" cy="2889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81"/>
                </a:cxn>
                <a:cxn ang="0">
                  <a:pos x="0" y="0"/>
                </a:cxn>
              </a:cxnLst>
              <a:rect l="0" t="0" r="r" b="b"/>
              <a:pathLst>
                <a:path w="1" h="182">
                  <a:moveTo>
                    <a:pt x="0" y="0"/>
                  </a:moveTo>
                  <a:lnTo>
                    <a:pt x="0" y="181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77" name="Freeform 175"/>
            <p:cNvSpPr>
              <a:spLocks/>
            </p:cNvSpPr>
            <p:nvPr/>
          </p:nvSpPr>
          <p:spPr bwMode="auto">
            <a:xfrm>
              <a:off x="4594225" y="4794250"/>
              <a:ext cx="1588" cy="30003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88"/>
                </a:cxn>
                <a:cxn ang="0">
                  <a:pos x="0" y="0"/>
                </a:cxn>
              </a:cxnLst>
              <a:rect l="0" t="0" r="r" b="b"/>
              <a:pathLst>
                <a:path w="1" h="189">
                  <a:moveTo>
                    <a:pt x="0" y="0"/>
                  </a:moveTo>
                  <a:lnTo>
                    <a:pt x="0" y="188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78" name="Freeform 176"/>
            <p:cNvSpPr>
              <a:spLocks/>
            </p:cNvSpPr>
            <p:nvPr/>
          </p:nvSpPr>
          <p:spPr bwMode="auto">
            <a:xfrm>
              <a:off x="4983163" y="4805363"/>
              <a:ext cx="1587" cy="2889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81"/>
                </a:cxn>
                <a:cxn ang="0">
                  <a:pos x="0" y="0"/>
                </a:cxn>
              </a:cxnLst>
              <a:rect l="0" t="0" r="r" b="b"/>
              <a:pathLst>
                <a:path w="1" h="182">
                  <a:moveTo>
                    <a:pt x="0" y="0"/>
                  </a:moveTo>
                  <a:lnTo>
                    <a:pt x="0" y="181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79" name="Freeform 177"/>
            <p:cNvSpPr>
              <a:spLocks/>
            </p:cNvSpPr>
            <p:nvPr/>
          </p:nvSpPr>
          <p:spPr bwMode="auto">
            <a:xfrm>
              <a:off x="4672013" y="5551488"/>
              <a:ext cx="854075" cy="298450"/>
            </a:xfrm>
            <a:custGeom>
              <a:avLst/>
              <a:gdLst/>
              <a:ahLst/>
              <a:cxnLst>
                <a:cxn ang="0">
                  <a:pos x="0" y="187"/>
                </a:cxn>
                <a:cxn ang="0">
                  <a:pos x="0" y="0"/>
                </a:cxn>
                <a:cxn ang="0">
                  <a:pos x="537" y="0"/>
                </a:cxn>
                <a:cxn ang="0">
                  <a:pos x="537" y="187"/>
                </a:cxn>
                <a:cxn ang="0">
                  <a:pos x="0" y="187"/>
                </a:cxn>
              </a:cxnLst>
              <a:rect l="0" t="0" r="r" b="b"/>
              <a:pathLst>
                <a:path w="538" h="188">
                  <a:moveTo>
                    <a:pt x="0" y="187"/>
                  </a:moveTo>
                  <a:lnTo>
                    <a:pt x="0" y="0"/>
                  </a:lnTo>
                  <a:lnTo>
                    <a:pt x="537" y="0"/>
                  </a:lnTo>
                  <a:lnTo>
                    <a:pt x="537" y="187"/>
                  </a:lnTo>
                  <a:lnTo>
                    <a:pt x="0" y="187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0" name="Freeform 178"/>
            <p:cNvSpPr>
              <a:spLocks/>
            </p:cNvSpPr>
            <p:nvPr/>
          </p:nvSpPr>
          <p:spPr bwMode="auto">
            <a:xfrm>
              <a:off x="5059363" y="5551488"/>
              <a:ext cx="1587" cy="28733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80"/>
                </a:cxn>
                <a:cxn ang="0">
                  <a:pos x="0" y="0"/>
                </a:cxn>
              </a:cxnLst>
              <a:rect l="0" t="0" r="r" b="b"/>
              <a:pathLst>
                <a:path w="1" h="181">
                  <a:moveTo>
                    <a:pt x="0" y="0"/>
                  </a:moveTo>
                  <a:lnTo>
                    <a:pt x="0" y="18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1" name="Freeform 179"/>
            <p:cNvSpPr>
              <a:spLocks/>
            </p:cNvSpPr>
            <p:nvPr/>
          </p:nvSpPr>
          <p:spPr bwMode="auto">
            <a:xfrm>
              <a:off x="5437188" y="5562600"/>
              <a:ext cx="1587" cy="28733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80"/>
                </a:cxn>
                <a:cxn ang="0">
                  <a:pos x="0" y="0"/>
                </a:cxn>
              </a:cxnLst>
              <a:rect l="0" t="0" r="r" b="b"/>
              <a:pathLst>
                <a:path w="1" h="181">
                  <a:moveTo>
                    <a:pt x="0" y="0"/>
                  </a:moveTo>
                  <a:lnTo>
                    <a:pt x="0" y="18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2" name="Freeform 180"/>
            <p:cNvSpPr>
              <a:spLocks/>
            </p:cNvSpPr>
            <p:nvPr/>
          </p:nvSpPr>
          <p:spPr bwMode="auto">
            <a:xfrm>
              <a:off x="4757738" y="5541963"/>
              <a:ext cx="1587" cy="29686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86"/>
                </a:cxn>
                <a:cxn ang="0">
                  <a:pos x="0" y="0"/>
                </a:cxn>
              </a:cxnLst>
              <a:rect l="0" t="0" r="r" b="b"/>
              <a:pathLst>
                <a:path w="1" h="187">
                  <a:moveTo>
                    <a:pt x="0" y="0"/>
                  </a:moveTo>
                  <a:lnTo>
                    <a:pt x="0" y="186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3" name="Freeform 181"/>
            <p:cNvSpPr>
              <a:spLocks/>
            </p:cNvSpPr>
            <p:nvPr/>
          </p:nvSpPr>
          <p:spPr bwMode="auto">
            <a:xfrm>
              <a:off x="5146675" y="5551488"/>
              <a:ext cx="1588" cy="28733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80"/>
                </a:cxn>
                <a:cxn ang="0">
                  <a:pos x="0" y="0"/>
                </a:cxn>
              </a:cxnLst>
              <a:rect l="0" t="0" r="r" b="b"/>
              <a:pathLst>
                <a:path w="1" h="181">
                  <a:moveTo>
                    <a:pt x="0" y="0"/>
                  </a:moveTo>
                  <a:lnTo>
                    <a:pt x="0" y="18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4" name="Freeform 182"/>
            <p:cNvSpPr>
              <a:spLocks/>
            </p:cNvSpPr>
            <p:nvPr/>
          </p:nvSpPr>
          <p:spPr bwMode="auto">
            <a:xfrm>
              <a:off x="5753100" y="5795963"/>
              <a:ext cx="128588" cy="593725"/>
            </a:xfrm>
            <a:custGeom>
              <a:avLst/>
              <a:gdLst/>
              <a:ahLst/>
              <a:cxnLst>
                <a:cxn ang="0">
                  <a:pos x="80" y="0"/>
                </a:cxn>
                <a:cxn ang="0">
                  <a:pos x="0" y="373"/>
                </a:cxn>
                <a:cxn ang="0">
                  <a:pos x="80" y="0"/>
                </a:cxn>
              </a:cxnLst>
              <a:rect l="0" t="0" r="r" b="b"/>
              <a:pathLst>
                <a:path w="81" h="374">
                  <a:moveTo>
                    <a:pt x="80" y="0"/>
                  </a:moveTo>
                  <a:lnTo>
                    <a:pt x="0" y="373"/>
                  </a:lnTo>
                  <a:lnTo>
                    <a:pt x="8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5" name="Freeform 183"/>
            <p:cNvSpPr>
              <a:spLocks/>
            </p:cNvSpPr>
            <p:nvPr/>
          </p:nvSpPr>
          <p:spPr bwMode="auto">
            <a:xfrm>
              <a:off x="5746750" y="6283325"/>
              <a:ext cx="53975" cy="106363"/>
            </a:xfrm>
            <a:custGeom>
              <a:avLst/>
              <a:gdLst/>
              <a:ahLst/>
              <a:cxnLst>
                <a:cxn ang="0">
                  <a:pos x="33" y="7"/>
                </a:cxn>
                <a:cxn ang="0">
                  <a:pos x="3" y="66"/>
                </a:cxn>
                <a:cxn ang="0">
                  <a:pos x="0" y="0"/>
                </a:cxn>
                <a:cxn ang="0">
                  <a:pos x="33" y="7"/>
                </a:cxn>
              </a:cxnLst>
              <a:rect l="0" t="0" r="r" b="b"/>
              <a:pathLst>
                <a:path w="34" h="67">
                  <a:moveTo>
                    <a:pt x="33" y="7"/>
                  </a:moveTo>
                  <a:lnTo>
                    <a:pt x="3" y="66"/>
                  </a:lnTo>
                  <a:lnTo>
                    <a:pt x="0" y="0"/>
                  </a:lnTo>
                  <a:lnTo>
                    <a:pt x="33" y="7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6" name="Freeform 184"/>
            <p:cNvSpPr>
              <a:spLocks/>
            </p:cNvSpPr>
            <p:nvPr/>
          </p:nvSpPr>
          <p:spPr bwMode="auto">
            <a:xfrm>
              <a:off x="6281738" y="5786438"/>
              <a:ext cx="1587" cy="5937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73"/>
                </a:cxn>
                <a:cxn ang="0">
                  <a:pos x="0" y="0"/>
                </a:cxn>
              </a:cxnLst>
              <a:rect l="0" t="0" r="r" b="b"/>
              <a:pathLst>
                <a:path w="1" h="374">
                  <a:moveTo>
                    <a:pt x="0" y="0"/>
                  </a:moveTo>
                  <a:lnTo>
                    <a:pt x="0" y="373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7" name="Freeform 185"/>
            <p:cNvSpPr>
              <a:spLocks/>
            </p:cNvSpPr>
            <p:nvPr/>
          </p:nvSpPr>
          <p:spPr bwMode="auto">
            <a:xfrm>
              <a:off x="6254750" y="6276975"/>
              <a:ext cx="55563" cy="103188"/>
            </a:xfrm>
            <a:custGeom>
              <a:avLst/>
              <a:gdLst/>
              <a:ahLst/>
              <a:cxnLst>
                <a:cxn ang="0">
                  <a:pos x="34" y="0"/>
                </a:cxn>
                <a:cxn ang="0">
                  <a:pos x="17" y="64"/>
                </a:cxn>
                <a:cxn ang="0">
                  <a:pos x="0" y="0"/>
                </a:cxn>
                <a:cxn ang="0">
                  <a:pos x="34" y="0"/>
                </a:cxn>
              </a:cxnLst>
              <a:rect l="0" t="0" r="r" b="b"/>
              <a:pathLst>
                <a:path w="35" h="65">
                  <a:moveTo>
                    <a:pt x="34" y="0"/>
                  </a:moveTo>
                  <a:lnTo>
                    <a:pt x="17" y="64"/>
                  </a:lnTo>
                  <a:lnTo>
                    <a:pt x="0" y="0"/>
                  </a:lnTo>
                  <a:lnTo>
                    <a:pt x="34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8" name="Freeform 186"/>
            <p:cNvSpPr>
              <a:spLocks/>
            </p:cNvSpPr>
            <p:nvPr/>
          </p:nvSpPr>
          <p:spPr bwMode="auto">
            <a:xfrm>
              <a:off x="5848350" y="5541963"/>
              <a:ext cx="855663" cy="296862"/>
            </a:xfrm>
            <a:custGeom>
              <a:avLst/>
              <a:gdLst/>
              <a:ahLst/>
              <a:cxnLst>
                <a:cxn ang="0">
                  <a:pos x="0" y="186"/>
                </a:cxn>
                <a:cxn ang="0">
                  <a:pos x="0" y="0"/>
                </a:cxn>
                <a:cxn ang="0">
                  <a:pos x="538" y="0"/>
                </a:cxn>
                <a:cxn ang="0">
                  <a:pos x="538" y="186"/>
                </a:cxn>
                <a:cxn ang="0">
                  <a:pos x="0" y="186"/>
                </a:cxn>
              </a:cxnLst>
              <a:rect l="0" t="0" r="r" b="b"/>
              <a:pathLst>
                <a:path w="539" h="187">
                  <a:moveTo>
                    <a:pt x="0" y="186"/>
                  </a:moveTo>
                  <a:lnTo>
                    <a:pt x="0" y="0"/>
                  </a:lnTo>
                  <a:lnTo>
                    <a:pt x="538" y="0"/>
                  </a:lnTo>
                  <a:lnTo>
                    <a:pt x="538" y="186"/>
                  </a:lnTo>
                  <a:lnTo>
                    <a:pt x="0" y="186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9" name="Freeform 187"/>
            <p:cNvSpPr>
              <a:spLocks/>
            </p:cNvSpPr>
            <p:nvPr/>
          </p:nvSpPr>
          <p:spPr bwMode="auto">
            <a:xfrm>
              <a:off x="6238875" y="5541963"/>
              <a:ext cx="1588" cy="28575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79"/>
                </a:cxn>
                <a:cxn ang="0">
                  <a:pos x="0" y="0"/>
                </a:cxn>
              </a:cxnLst>
              <a:rect l="0" t="0" r="r" b="b"/>
              <a:pathLst>
                <a:path w="1" h="180">
                  <a:moveTo>
                    <a:pt x="0" y="0"/>
                  </a:moveTo>
                  <a:lnTo>
                    <a:pt x="0" y="179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90" name="Freeform 188"/>
            <p:cNvSpPr>
              <a:spLocks/>
            </p:cNvSpPr>
            <p:nvPr/>
          </p:nvSpPr>
          <p:spPr bwMode="auto">
            <a:xfrm>
              <a:off x="6616700" y="5551488"/>
              <a:ext cx="1588" cy="28733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80"/>
                </a:cxn>
                <a:cxn ang="0">
                  <a:pos x="0" y="0"/>
                </a:cxn>
              </a:cxnLst>
              <a:rect l="0" t="0" r="r" b="b"/>
              <a:pathLst>
                <a:path w="1" h="181">
                  <a:moveTo>
                    <a:pt x="0" y="0"/>
                  </a:moveTo>
                  <a:lnTo>
                    <a:pt x="0" y="18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91" name="Freeform 189"/>
            <p:cNvSpPr>
              <a:spLocks/>
            </p:cNvSpPr>
            <p:nvPr/>
          </p:nvSpPr>
          <p:spPr bwMode="auto">
            <a:xfrm>
              <a:off x="5937250" y="5532438"/>
              <a:ext cx="1588" cy="2952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85"/>
                </a:cxn>
                <a:cxn ang="0">
                  <a:pos x="0" y="0"/>
                </a:cxn>
              </a:cxnLst>
              <a:rect l="0" t="0" r="r" b="b"/>
              <a:pathLst>
                <a:path w="1" h="186">
                  <a:moveTo>
                    <a:pt x="0" y="0"/>
                  </a:moveTo>
                  <a:lnTo>
                    <a:pt x="0" y="185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92" name="Freeform 190"/>
            <p:cNvSpPr>
              <a:spLocks/>
            </p:cNvSpPr>
            <p:nvPr/>
          </p:nvSpPr>
          <p:spPr bwMode="auto">
            <a:xfrm>
              <a:off x="6324600" y="5541963"/>
              <a:ext cx="1588" cy="28575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79"/>
                </a:cxn>
                <a:cxn ang="0">
                  <a:pos x="0" y="0"/>
                </a:cxn>
              </a:cxnLst>
              <a:rect l="0" t="0" r="r" b="b"/>
              <a:pathLst>
                <a:path w="1" h="180">
                  <a:moveTo>
                    <a:pt x="0" y="0"/>
                  </a:moveTo>
                  <a:lnTo>
                    <a:pt x="0" y="179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93" name="Freeform 191"/>
            <p:cNvSpPr>
              <a:spLocks/>
            </p:cNvSpPr>
            <p:nvPr/>
          </p:nvSpPr>
          <p:spPr bwMode="auto">
            <a:xfrm>
              <a:off x="8012113" y="6327775"/>
              <a:ext cx="650875" cy="411163"/>
            </a:xfrm>
            <a:custGeom>
              <a:avLst/>
              <a:gdLst/>
              <a:ahLst/>
              <a:cxnLst>
                <a:cxn ang="0">
                  <a:pos x="0" y="258"/>
                </a:cxn>
                <a:cxn ang="0">
                  <a:pos x="0" y="0"/>
                </a:cxn>
                <a:cxn ang="0">
                  <a:pos x="409" y="0"/>
                </a:cxn>
                <a:cxn ang="0">
                  <a:pos x="409" y="258"/>
                </a:cxn>
                <a:cxn ang="0">
                  <a:pos x="0" y="258"/>
                </a:cxn>
              </a:cxnLst>
              <a:rect l="0" t="0" r="r" b="b"/>
              <a:pathLst>
                <a:path w="410" h="259">
                  <a:moveTo>
                    <a:pt x="0" y="258"/>
                  </a:moveTo>
                  <a:lnTo>
                    <a:pt x="0" y="0"/>
                  </a:lnTo>
                  <a:lnTo>
                    <a:pt x="409" y="0"/>
                  </a:lnTo>
                  <a:lnTo>
                    <a:pt x="409" y="258"/>
                  </a:lnTo>
                  <a:lnTo>
                    <a:pt x="0" y="258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94" name="Freeform 192"/>
            <p:cNvSpPr>
              <a:spLocks/>
            </p:cNvSpPr>
            <p:nvPr/>
          </p:nvSpPr>
          <p:spPr bwMode="auto">
            <a:xfrm>
              <a:off x="7038975" y="5541963"/>
              <a:ext cx="854075" cy="296862"/>
            </a:xfrm>
            <a:custGeom>
              <a:avLst/>
              <a:gdLst/>
              <a:ahLst/>
              <a:cxnLst>
                <a:cxn ang="0">
                  <a:pos x="0" y="186"/>
                </a:cxn>
                <a:cxn ang="0">
                  <a:pos x="0" y="0"/>
                </a:cxn>
                <a:cxn ang="0">
                  <a:pos x="537" y="0"/>
                </a:cxn>
                <a:cxn ang="0">
                  <a:pos x="537" y="186"/>
                </a:cxn>
                <a:cxn ang="0">
                  <a:pos x="0" y="186"/>
                </a:cxn>
              </a:cxnLst>
              <a:rect l="0" t="0" r="r" b="b"/>
              <a:pathLst>
                <a:path w="538" h="187">
                  <a:moveTo>
                    <a:pt x="0" y="186"/>
                  </a:moveTo>
                  <a:lnTo>
                    <a:pt x="0" y="0"/>
                  </a:lnTo>
                  <a:lnTo>
                    <a:pt x="537" y="0"/>
                  </a:lnTo>
                  <a:lnTo>
                    <a:pt x="537" y="186"/>
                  </a:lnTo>
                  <a:lnTo>
                    <a:pt x="0" y="186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95" name="Freeform 193"/>
            <p:cNvSpPr>
              <a:spLocks/>
            </p:cNvSpPr>
            <p:nvPr/>
          </p:nvSpPr>
          <p:spPr bwMode="auto">
            <a:xfrm>
              <a:off x="7427913" y="5541963"/>
              <a:ext cx="1587" cy="28575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79"/>
                </a:cxn>
                <a:cxn ang="0">
                  <a:pos x="0" y="0"/>
                </a:cxn>
              </a:cxnLst>
              <a:rect l="0" t="0" r="r" b="b"/>
              <a:pathLst>
                <a:path w="1" h="180">
                  <a:moveTo>
                    <a:pt x="0" y="0"/>
                  </a:moveTo>
                  <a:lnTo>
                    <a:pt x="0" y="179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96" name="Freeform 194"/>
            <p:cNvSpPr>
              <a:spLocks/>
            </p:cNvSpPr>
            <p:nvPr/>
          </p:nvSpPr>
          <p:spPr bwMode="auto">
            <a:xfrm>
              <a:off x="7805738" y="5551488"/>
              <a:ext cx="1587" cy="28733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80"/>
                </a:cxn>
                <a:cxn ang="0">
                  <a:pos x="0" y="0"/>
                </a:cxn>
              </a:cxnLst>
              <a:rect l="0" t="0" r="r" b="b"/>
              <a:pathLst>
                <a:path w="1" h="181">
                  <a:moveTo>
                    <a:pt x="0" y="0"/>
                  </a:moveTo>
                  <a:lnTo>
                    <a:pt x="0" y="18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97" name="Freeform 195"/>
            <p:cNvSpPr>
              <a:spLocks/>
            </p:cNvSpPr>
            <p:nvPr/>
          </p:nvSpPr>
          <p:spPr bwMode="auto">
            <a:xfrm>
              <a:off x="7124700" y="5532438"/>
              <a:ext cx="1588" cy="2952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85"/>
                </a:cxn>
                <a:cxn ang="0">
                  <a:pos x="0" y="0"/>
                </a:cxn>
              </a:cxnLst>
              <a:rect l="0" t="0" r="r" b="b"/>
              <a:pathLst>
                <a:path w="1" h="186">
                  <a:moveTo>
                    <a:pt x="0" y="0"/>
                  </a:moveTo>
                  <a:lnTo>
                    <a:pt x="0" y="185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98" name="Freeform 196"/>
            <p:cNvSpPr>
              <a:spLocks/>
            </p:cNvSpPr>
            <p:nvPr/>
          </p:nvSpPr>
          <p:spPr bwMode="auto">
            <a:xfrm>
              <a:off x="7515225" y="5541963"/>
              <a:ext cx="1588" cy="28575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79"/>
                </a:cxn>
                <a:cxn ang="0">
                  <a:pos x="0" y="0"/>
                </a:cxn>
              </a:cxnLst>
              <a:rect l="0" t="0" r="r" b="b"/>
              <a:pathLst>
                <a:path w="1" h="180">
                  <a:moveTo>
                    <a:pt x="0" y="0"/>
                  </a:moveTo>
                  <a:lnTo>
                    <a:pt x="0" y="179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99" name="Freeform 197"/>
            <p:cNvSpPr>
              <a:spLocks/>
            </p:cNvSpPr>
            <p:nvPr/>
          </p:nvSpPr>
          <p:spPr bwMode="auto">
            <a:xfrm>
              <a:off x="6043613" y="4805363"/>
              <a:ext cx="857250" cy="298450"/>
            </a:xfrm>
            <a:custGeom>
              <a:avLst/>
              <a:gdLst/>
              <a:ahLst/>
              <a:cxnLst>
                <a:cxn ang="0">
                  <a:pos x="0" y="187"/>
                </a:cxn>
                <a:cxn ang="0">
                  <a:pos x="0" y="0"/>
                </a:cxn>
                <a:cxn ang="0">
                  <a:pos x="539" y="0"/>
                </a:cxn>
                <a:cxn ang="0">
                  <a:pos x="539" y="187"/>
                </a:cxn>
                <a:cxn ang="0">
                  <a:pos x="0" y="187"/>
                </a:cxn>
              </a:cxnLst>
              <a:rect l="0" t="0" r="r" b="b"/>
              <a:pathLst>
                <a:path w="540" h="188">
                  <a:moveTo>
                    <a:pt x="0" y="187"/>
                  </a:moveTo>
                  <a:lnTo>
                    <a:pt x="0" y="0"/>
                  </a:lnTo>
                  <a:lnTo>
                    <a:pt x="539" y="0"/>
                  </a:lnTo>
                  <a:lnTo>
                    <a:pt x="539" y="187"/>
                  </a:lnTo>
                  <a:lnTo>
                    <a:pt x="0" y="187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0" name="Freeform 198"/>
            <p:cNvSpPr>
              <a:spLocks/>
            </p:cNvSpPr>
            <p:nvPr/>
          </p:nvSpPr>
          <p:spPr bwMode="auto">
            <a:xfrm>
              <a:off x="6434138" y="4805363"/>
              <a:ext cx="1587" cy="2889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81"/>
                </a:cxn>
                <a:cxn ang="0">
                  <a:pos x="0" y="0"/>
                </a:cxn>
              </a:cxnLst>
              <a:rect l="0" t="0" r="r" b="b"/>
              <a:pathLst>
                <a:path w="1" h="182">
                  <a:moveTo>
                    <a:pt x="0" y="0"/>
                  </a:moveTo>
                  <a:lnTo>
                    <a:pt x="0" y="181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1" name="Freeform 199"/>
            <p:cNvSpPr>
              <a:spLocks/>
            </p:cNvSpPr>
            <p:nvPr/>
          </p:nvSpPr>
          <p:spPr bwMode="auto">
            <a:xfrm>
              <a:off x="6810375" y="4814888"/>
              <a:ext cx="1588" cy="2889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81"/>
                </a:cxn>
                <a:cxn ang="0">
                  <a:pos x="0" y="0"/>
                </a:cxn>
              </a:cxnLst>
              <a:rect l="0" t="0" r="r" b="b"/>
              <a:pathLst>
                <a:path w="1" h="182">
                  <a:moveTo>
                    <a:pt x="0" y="0"/>
                  </a:moveTo>
                  <a:lnTo>
                    <a:pt x="0" y="181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2" name="Freeform 200"/>
            <p:cNvSpPr>
              <a:spLocks/>
            </p:cNvSpPr>
            <p:nvPr/>
          </p:nvSpPr>
          <p:spPr bwMode="auto">
            <a:xfrm>
              <a:off x="6129338" y="4794250"/>
              <a:ext cx="1587" cy="30003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88"/>
                </a:cxn>
                <a:cxn ang="0">
                  <a:pos x="0" y="0"/>
                </a:cxn>
              </a:cxnLst>
              <a:rect l="0" t="0" r="r" b="b"/>
              <a:pathLst>
                <a:path w="1" h="189">
                  <a:moveTo>
                    <a:pt x="0" y="0"/>
                  </a:moveTo>
                  <a:lnTo>
                    <a:pt x="0" y="188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3" name="Freeform 201"/>
            <p:cNvSpPr>
              <a:spLocks/>
            </p:cNvSpPr>
            <p:nvPr/>
          </p:nvSpPr>
          <p:spPr bwMode="auto">
            <a:xfrm>
              <a:off x="6519863" y="4805363"/>
              <a:ext cx="1587" cy="2889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81"/>
                </a:cxn>
                <a:cxn ang="0">
                  <a:pos x="0" y="0"/>
                </a:cxn>
              </a:cxnLst>
              <a:rect l="0" t="0" r="r" b="b"/>
              <a:pathLst>
                <a:path w="1" h="182">
                  <a:moveTo>
                    <a:pt x="0" y="0"/>
                  </a:moveTo>
                  <a:lnTo>
                    <a:pt x="0" y="181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4" name="Freeform 202"/>
            <p:cNvSpPr>
              <a:spLocks/>
            </p:cNvSpPr>
            <p:nvPr/>
          </p:nvSpPr>
          <p:spPr bwMode="auto">
            <a:xfrm>
              <a:off x="5286375" y="4151313"/>
              <a:ext cx="855663" cy="298450"/>
            </a:xfrm>
            <a:custGeom>
              <a:avLst/>
              <a:gdLst/>
              <a:ahLst/>
              <a:cxnLst>
                <a:cxn ang="0">
                  <a:pos x="0" y="187"/>
                </a:cxn>
                <a:cxn ang="0">
                  <a:pos x="0" y="0"/>
                </a:cxn>
                <a:cxn ang="0">
                  <a:pos x="538" y="0"/>
                </a:cxn>
                <a:cxn ang="0">
                  <a:pos x="538" y="187"/>
                </a:cxn>
                <a:cxn ang="0">
                  <a:pos x="0" y="187"/>
                </a:cxn>
              </a:cxnLst>
              <a:rect l="0" t="0" r="r" b="b"/>
              <a:pathLst>
                <a:path w="539" h="188">
                  <a:moveTo>
                    <a:pt x="0" y="187"/>
                  </a:moveTo>
                  <a:lnTo>
                    <a:pt x="0" y="0"/>
                  </a:lnTo>
                  <a:lnTo>
                    <a:pt x="538" y="0"/>
                  </a:lnTo>
                  <a:lnTo>
                    <a:pt x="538" y="187"/>
                  </a:lnTo>
                  <a:lnTo>
                    <a:pt x="0" y="187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5" name="Freeform 203"/>
            <p:cNvSpPr>
              <a:spLocks/>
            </p:cNvSpPr>
            <p:nvPr/>
          </p:nvSpPr>
          <p:spPr bwMode="auto">
            <a:xfrm>
              <a:off x="5676900" y="4151313"/>
              <a:ext cx="1588" cy="2889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81"/>
                </a:cxn>
                <a:cxn ang="0">
                  <a:pos x="0" y="0"/>
                </a:cxn>
              </a:cxnLst>
              <a:rect l="0" t="0" r="r" b="b"/>
              <a:pathLst>
                <a:path w="1" h="182">
                  <a:moveTo>
                    <a:pt x="0" y="0"/>
                  </a:moveTo>
                  <a:lnTo>
                    <a:pt x="0" y="181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6" name="Freeform 204"/>
            <p:cNvSpPr>
              <a:spLocks/>
            </p:cNvSpPr>
            <p:nvPr/>
          </p:nvSpPr>
          <p:spPr bwMode="auto">
            <a:xfrm>
              <a:off x="6054725" y="4162425"/>
              <a:ext cx="1588" cy="28733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80"/>
                </a:cxn>
                <a:cxn ang="0">
                  <a:pos x="0" y="0"/>
                </a:cxn>
              </a:cxnLst>
              <a:rect l="0" t="0" r="r" b="b"/>
              <a:pathLst>
                <a:path w="1" h="181">
                  <a:moveTo>
                    <a:pt x="0" y="0"/>
                  </a:moveTo>
                  <a:lnTo>
                    <a:pt x="0" y="18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7" name="Freeform 205"/>
            <p:cNvSpPr>
              <a:spLocks/>
            </p:cNvSpPr>
            <p:nvPr/>
          </p:nvSpPr>
          <p:spPr bwMode="auto">
            <a:xfrm>
              <a:off x="5373688" y="4140200"/>
              <a:ext cx="1587" cy="30003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88"/>
                </a:cxn>
                <a:cxn ang="0">
                  <a:pos x="0" y="0"/>
                </a:cxn>
              </a:cxnLst>
              <a:rect l="0" t="0" r="r" b="b"/>
              <a:pathLst>
                <a:path w="1" h="189">
                  <a:moveTo>
                    <a:pt x="0" y="0"/>
                  </a:moveTo>
                  <a:lnTo>
                    <a:pt x="0" y="188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8" name="Freeform 206"/>
            <p:cNvSpPr>
              <a:spLocks/>
            </p:cNvSpPr>
            <p:nvPr/>
          </p:nvSpPr>
          <p:spPr bwMode="auto">
            <a:xfrm>
              <a:off x="5761038" y="4151313"/>
              <a:ext cx="1587" cy="2889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81"/>
                </a:cxn>
                <a:cxn ang="0">
                  <a:pos x="0" y="0"/>
                </a:cxn>
              </a:cxnLst>
              <a:rect l="0" t="0" r="r" b="b"/>
              <a:pathLst>
                <a:path w="1" h="182">
                  <a:moveTo>
                    <a:pt x="0" y="0"/>
                  </a:moveTo>
                  <a:lnTo>
                    <a:pt x="0" y="181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9" name="Freeform 207"/>
            <p:cNvSpPr>
              <a:spLocks/>
            </p:cNvSpPr>
            <p:nvPr/>
          </p:nvSpPr>
          <p:spPr bwMode="auto">
            <a:xfrm>
              <a:off x="3944938" y="5051425"/>
              <a:ext cx="608012" cy="471488"/>
            </a:xfrm>
            <a:custGeom>
              <a:avLst/>
              <a:gdLst/>
              <a:ahLst/>
              <a:cxnLst>
                <a:cxn ang="0">
                  <a:pos x="382" y="0"/>
                </a:cxn>
                <a:cxn ang="0">
                  <a:pos x="0" y="296"/>
                </a:cxn>
                <a:cxn ang="0">
                  <a:pos x="382" y="0"/>
                </a:cxn>
              </a:cxnLst>
              <a:rect l="0" t="0" r="r" b="b"/>
              <a:pathLst>
                <a:path w="383" h="297">
                  <a:moveTo>
                    <a:pt x="382" y="0"/>
                  </a:moveTo>
                  <a:lnTo>
                    <a:pt x="0" y="296"/>
                  </a:lnTo>
                  <a:lnTo>
                    <a:pt x="382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0" name="Freeform 208"/>
            <p:cNvSpPr>
              <a:spLocks/>
            </p:cNvSpPr>
            <p:nvPr/>
          </p:nvSpPr>
          <p:spPr bwMode="auto">
            <a:xfrm>
              <a:off x="3944938" y="5435600"/>
              <a:ext cx="103187" cy="87313"/>
            </a:xfrm>
            <a:custGeom>
              <a:avLst/>
              <a:gdLst/>
              <a:ahLst/>
              <a:cxnLst>
                <a:cxn ang="0">
                  <a:pos x="64" y="25"/>
                </a:cxn>
                <a:cxn ang="0">
                  <a:pos x="0" y="54"/>
                </a:cxn>
                <a:cxn ang="0">
                  <a:pos x="42" y="0"/>
                </a:cxn>
                <a:cxn ang="0">
                  <a:pos x="64" y="25"/>
                </a:cxn>
              </a:cxnLst>
              <a:rect l="0" t="0" r="r" b="b"/>
              <a:pathLst>
                <a:path w="65" h="55">
                  <a:moveTo>
                    <a:pt x="64" y="25"/>
                  </a:moveTo>
                  <a:lnTo>
                    <a:pt x="0" y="54"/>
                  </a:lnTo>
                  <a:lnTo>
                    <a:pt x="42" y="0"/>
                  </a:lnTo>
                  <a:lnTo>
                    <a:pt x="64" y="25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1" name="Freeform 209"/>
            <p:cNvSpPr>
              <a:spLocks/>
            </p:cNvSpPr>
            <p:nvPr/>
          </p:nvSpPr>
          <p:spPr bwMode="auto">
            <a:xfrm>
              <a:off x="4929188" y="5051425"/>
              <a:ext cx="174625" cy="4714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9" y="296"/>
                </a:cxn>
                <a:cxn ang="0">
                  <a:pos x="0" y="0"/>
                </a:cxn>
              </a:cxnLst>
              <a:rect l="0" t="0" r="r" b="b"/>
              <a:pathLst>
                <a:path w="110" h="297">
                  <a:moveTo>
                    <a:pt x="0" y="0"/>
                  </a:moveTo>
                  <a:lnTo>
                    <a:pt x="109" y="296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2" name="Freeform 210"/>
            <p:cNvSpPr>
              <a:spLocks/>
            </p:cNvSpPr>
            <p:nvPr/>
          </p:nvSpPr>
          <p:spPr bwMode="auto">
            <a:xfrm>
              <a:off x="5041900" y="5416550"/>
              <a:ext cx="61913" cy="106363"/>
            </a:xfrm>
            <a:custGeom>
              <a:avLst/>
              <a:gdLst/>
              <a:ahLst/>
              <a:cxnLst>
                <a:cxn ang="0">
                  <a:pos x="33" y="0"/>
                </a:cxn>
                <a:cxn ang="0">
                  <a:pos x="38" y="66"/>
                </a:cxn>
                <a:cxn ang="0">
                  <a:pos x="0" y="11"/>
                </a:cxn>
                <a:cxn ang="0">
                  <a:pos x="33" y="0"/>
                </a:cxn>
              </a:cxnLst>
              <a:rect l="0" t="0" r="r" b="b"/>
              <a:pathLst>
                <a:path w="39" h="67">
                  <a:moveTo>
                    <a:pt x="33" y="0"/>
                  </a:moveTo>
                  <a:lnTo>
                    <a:pt x="38" y="66"/>
                  </a:lnTo>
                  <a:lnTo>
                    <a:pt x="0" y="11"/>
                  </a:lnTo>
                  <a:lnTo>
                    <a:pt x="33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3" name="Freeform 211"/>
            <p:cNvSpPr>
              <a:spLocks/>
            </p:cNvSpPr>
            <p:nvPr/>
          </p:nvSpPr>
          <p:spPr bwMode="auto">
            <a:xfrm>
              <a:off x="6086475" y="5062538"/>
              <a:ext cx="1588" cy="4603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89"/>
                </a:cxn>
                <a:cxn ang="0">
                  <a:pos x="0" y="0"/>
                </a:cxn>
              </a:cxnLst>
              <a:rect l="0" t="0" r="r" b="b"/>
              <a:pathLst>
                <a:path w="1" h="290">
                  <a:moveTo>
                    <a:pt x="0" y="0"/>
                  </a:moveTo>
                  <a:lnTo>
                    <a:pt x="0" y="289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4" name="Freeform 212"/>
            <p:cNvSpPr>
              <a:spLocks/>
            </p:cNvSpPr>
            <p:nvPr/>
          </p:nvSpPr>
          <p:spPr bwMode="auto">
            <a:xfrm>
              <a:off x="6059488" y="5419725"/>
              <a:ext cx="55562" cy="103188"/>
            </a:xfrm>
            <a:custGeom>
              <a:avLst/>
              <a:gdLst/>
              <a:ahLst/>
              <a:cxnLst>
                <a:cxn ang="0">
                  <a:pos x="34" y="0"/>
                </a:cxn>
                <a:cxn ang="0">
                  <a:pos x="17" y="64"/>
                </a:cxn>
                <a:cxn ang="0">
                  <a:pos x="0" y="0"/>
                </a:cxn>
                <a:cxn ang="0">
                  <a:pos x="34" y="0"/>
                </a:cxn>
              </a:cxnLst>
              <a:rect l="0" t="0" r="r" b="b"/>
              <a:pathLst>
                <a:path w="35" h="65">
                  <a:moveTo>
                    <a:pt x="34" y="0"/>
                  </a:moveTo>
                  <a:lnTo>
                    <a:pt x="17" y="64"/>
                  </a:lnTo>
                  <a:lnTo>
                    <a:pt x="0" y="0"/>
                  </a:lnTo>
                  <a:lnTo>
                    <a:pt x="34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5" name="Freeform 213"/>
            <p:cNvSpPr>
              <a:spLocks/>
            </p:cNvSpPr>
            <p:nvPr/>
          </p:nvSpPr>
          <p:spPr bwMode="auto">
            <a:xfrm>
              <a:off x="6475413" y="5032375"/>
              <a:ext cx="846137" cy="48101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32" y="302"/>
                </a:cxn>
                <a:cxn ang="0">
                  <a:pos x="0" y="0"/>
                </a:cxn>
              </a:cxnLst>
              <a:rect l="0" t="0" r="r" b="b"/>
              <a:pathLst>
                <a:path w="533" h="303">
                  <a:moveTo>
                    <a:pt x="0" y="0"/>
                  </a:moveTo>
                  <a:lnTo>
                    <a:pt x="532" y="302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6" name="Freeform 214"/>
            <p:cNvSpPr>
              <a:spLocks/>
            </p:cNvSpPr>
            <p:nvPr/>
          </p:nvSpPr>
          <p:spPr bwMode="auto">
            <a:xfrm>
              <a:off x="7212013" y="5435600"/>
              <a:ext cx="109537" cy="77788"/>
            </a:xfrm>
            <a:custGeom>
              <a:avLst/>
              <a:gdLst/>
              <a:ahLst/>
              <a:cxnLst>
                <a:cxn ang="0">
                  <a:pos x="18" y="0"/>
                </a:cxn>
                <a:cxn ang="0">
                  <a:pos x="68" y="48"/>
                </a:cxn>
                <a:cxn ang="0">
                  <a:pos x="0" y="29"/>
                </a:cxn>
                <a:cxn ang="0">
                  <a:pos x="18" y="0"/>
                </a:cxn>
              </a:cxnLst>
              <a:rect l="0" t="0" r="r" b="b"/>
              <a:pathLst>
                <a:path w="69" h="49">
                  <a:moveTo>
                    <a:pt x="18" y="0"/>
                  </a:moveTo>
                  <a:lnTo>
                    <a:pt x="68" y="48"/>
                  </a:lnTo>
                  <a:lnTo>
                    <a:pt x="0" y="29"/>
                  </a:lnTo>
                  <a:lnTo>
                    <a:pt x="18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7" name="Freeform 215"/>
            <p:cNvSpPr>
              <a:spLocks/>
            </p:cNvSpPr>
            <p:nvPr/>
          </p:nvSpPr>
          <p:spPr bwMode="auto">
            <a:xfrm>
              <a:off x="6961188" y="5795963"/>
              <a:ext cx="111125" cy="573087"/>
            </a:xfrm>
            <a:custGeom>
              <a:avLst/>
              <a:gdLst/>
              <a:ahLst/>
              <a:cxnLst>
                <a:cxn ang="0">
                  <a:pos x="69" y="0"/>
                </a:cxn>
                <a:cxn ang="0">
                  <a:pos x="0" y="360"/>
                </a:cxn>
                <a:cxn ang="0">
                  <a:pos x="69" y="0"/>
                </a:cxn>
              </a:cxnLst>
              <a:rect l="0" t="0" r="r" b="b"/>
              <a:pathLst>
                <a:path w="70" h="361">
                  <a:moveTo>
                    <a:pt x="69" y="0"/>
                  </a:moveTo>
                  <a:lnTo>
                    <a:pt x="0" y="360"/>
                  </a:lnTo>
                  <a:lnTo>
                    <a:pt x="69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8" name="Freeform 216"/>
            <p:cNvSpPr>
              <a:spLocks/>
            </p:cNvSpPr>
            <p:nvPr/>
          </p:nvSpPr>
          <p:spPr bwMode="auto">
            <a:xfrm>
              <a:off x="6956425" y="6264275"/>
              <a:ext cx="53975" cy="104775"/>
            </a:xfrm>
            <a:custGeom>
              <a:avLst/>
              <a:gdLst/>
              <a:ahLst/>
              <a:cxnLst>
                <a:cxn ang="0">
                  <a:pos x="33" y="5"/>
                </a:cxn>
                <a:cxn ang="0">
                  <a:pos x="4" y="65"/>
                </a:cxn>
                <a:cxn ang="0">
                  <a:pos x="0" y="0"/>
                </a:cxn>
                <a:cxn ang="0">
                  <a:pos x="33" y="5"/>
                </a:cxn>
              </a:cxnLst>
              <a:rect l="0" t="0" r="r" b="b"/>
              <a:pathLst>
                <a:path w="34" h="66">
                  <a:moveTo>
                    <a:pt x="33" y="5"/>
                  </a:moveTo>
                  <a:lnTo>
                    <a:pt x="4" y="65"/>
                  </a:lnTo>
                  <a:lnTo>
                    <a:pt x="0" y="0"/>
                  </a:lnTo>
                  <a:lnTo>
                    <a:pt x="33" y="5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9" name="Freeform 217"/>
            <p:cNvSpPr>
              <a:spLocks/>
            </p:cNvSpPr>
            <p:nvPr/>
          </p:nvSpPr>
          <p:spPr bwMode="auto">
            <a:xfrm>
              <a:off x="7470775" y="5795963"/>
              <a:ext cx="206375" cy="5842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9" y="367"/>
                </a:cxn>
                <a:cxn ang="0">
                  <a:pos x="0" y="0"/>
                </a:cxn>
              </a:cxnLst>
              <a:rect l="0" t="0" r="r" b="b"/>
              <a:pathLst>
                <a:path w="130" h="368">
                  <a:moveTo>
                    <a:pt x="0" y="0"/>
                  </a:moveTo>
                  <a:lnTo>
                    <a:pt x="129" y="367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20" name="Freeform 218"/>
            <p:cNvSpPr>
              <a:spLocks/>
            </p:cNvSpPr>
            <p:nvPr/>
          </p:nvSpPr>
          <p:spPr bwMode="auto">
            <a:xfrm>
              <a:off x="7616825" y="6273800"/>
              <a:ext cx="60325" cy="106363"/>
            </a:xfrm>
            <a:custGeom>
              <a:avLst/>
              <a:gdLst/>
              <a:ahLst/>
              <a:cxnLst>
                <a:cxn ang="0">
                  <a:pos x="32" y="0"/>
                </a:cxn>
                <a:cxn ang="0">
                  <a:pos x="37" y="66"/>
                </a:cxn>
                <a:cxn ang="0">
                  <a:pos x="0" y="10"/>
                </a:cxn>
                <a:cxn ang="0">
                  <a:pos x="32" y="0"/>
                </a:cxn>
              </a:cxnLst>
              <a:rect l="0" t="0" r="r" b="b"/>
              <a:pathLst>
                <a:path w="38" h="67">
                  <a:moveTo>
                    <a:pt x="32" y="0"/>
                  </a:moveTo>
                  <a:lnTo>
                    <a:pt x="37" y="66"/>
                  </a:lnTo>
                  <a:lnTo>
                    <a:pt x="0" y="10"/>
                  </a:lnTo>
                  <a:lnTo>
                    <a:pt x="32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21" name="Freeform 219"/>
            <p:cNvSpPr>
              <a:spLocks/>
            </p:cNvSpPr>
            <p:nvPr/>
          </p:nvSpPr>
          <p:spPr bwMode="auto">
            <a:xfrm>
              <a:off x="5729288" y="4408488"/>
              <a:ext cx="585787" cy="38735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68" y="243"/>
                </a:cxn>
                <a:cxn ang="0">
                  <a:pos x="0" y="0"/>
                </a:cxn>
              </a:cxnLst>
              <a:rect l="0" t="0" r="r" b="b"/>
              <a:pathLst>
                <a:path w="369" h="244">
                  <a:moveTo>
                    <a:pt x="0" y="0"/>
                  </a:moveTo>
                  <a:lnTo>
                    <a:pt x="368" y="243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22" name="Freeform 220"/>
            <p:cNvSpPr>
              <a:spLocks/>
            </p:cNvSpPr>
            <p:nvPr/>
          </p:nvSpPr>
          <p:spPr bwMode="auto">
            <a:xfrm>
              <a:off x="6211888" y="4716463"/>
              <a:ext cx="103187" cy="79375"/>
            </a:xfrm>
            <a:custGeom>
              <a:avLst/>
              <a:gdLst/>
              <a:ahLst/>
              <a:cxnLst>
                <a:cxn ang="0">
                  <a:pos x="19" y="0"/>
                </a:cxn>
                <a:cxn ang="0">
                  <a:pos x="64" y="49"/>
                </a:cxn>
                <a:cxn ang="0">
                  <a:pos x="0" y="25"/>
                </a:cxn>
                <a:cxn ang="0">
                  <a:pos x="19" y="0"/>
                </a:cxn>
              </a:cxnLst>
              <a:rect l="0" t="0" r="r" b="b"/>
              <a:pathLst>
                <a:path w="65" h="50">
                  <a:moveTo>
                    <a:pt x="19" y="0"/>
                  </a:moveTo>
                  <a:lnTo>
                    <a:pt x="64" y="49"/>
                  </a:lnTo>
                  <a:lnTo>
                    <a:pt x="0" y="25"/>
                  </a:lnTo>
                  <a:lnTo>
                    <a:pt x="19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23" name="Freeform 221"/>
            <p:cNvSpPr>
              <a:spLocks/>
            </p:cNvSpPr>
            <p:nvPr/>
          </p:nvSpPr>
          <p:spPr bwMode="auto">
            <a:xfrm>
              <a:off x="4973638" y="4397375"/>
              <a:ext cx="347662" cy="398463"/>
            </a:xfrm>
            <a:custGeom>
              <a:avLst/>
              <a:gdLst/>
              <a:ahLst/>
              <a:cxnLst>
                <a:cxn ang="0">
                  <a:pos x="218" y="0"/>
                </a:cxn>
                <a:cxn ang="0">
                  <a:pos x="0" y="250"/>
                </a:cxn>
                <a:cxn ang="0">
                  <a:pos x="218" y="0"/>
                </a:cxn>
              </a:cxnLst>
              <a:rect l="0" t="0" r="r" b="b"/>
              <a:pathLst>
                <a:path w="219" h="251">
                  <a:moveTo>
                    <a:pt x="218" y="0"/>
                  </a:moveTo>
                  <a:lnTo>
                    <a:pt x="0" y="250"/>
                  </a:lnTo>
                  <a:lnTo>
                    <a:pt x="218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24" name="Freeform 222"/>
            <p:cNvSpPr>
              <a:spLocks/>
            </p:cNvSpPr>
            <p:nvPr/>
          </p:nvSpPr>
          <p:spPr bwMode="auto">
            <a:xfrm>
              <a:off x="4973638" y="4699000"/>
              <a:ext cx="90487" cy="96838"/>
            </a:xfrm>
            <a:custGeom>
              <a:avLst/>
              <a:gdLst/>
              <a:ahLst/>
              <a:cxnLst>
                <a:cxn ang="0">
                  <a:pos x="56" y="20"/>
                </a:cxn>
                <a:cxn ang="0">
                  <a:pos x="0" y="60"/>
                </a:cxn>
                <a:cxn ang="0">
                  <a:pos x="29" y="0"/>
                </a:cxn>
                <a:cxn ang="0">
                  <a:pos x="56" y="20"/>
                </a:cxn>
              </a:cxnLst>
              <a:rect l="0" t="0" r="r" b="b"/>
              <a:pathLst>
                <a:path w="57" h="61">
                  <a:moveTo>
                    <a:pt x="56" y="20"/>
                  </a:moveTo>
                  <a:lnTo>
                    <a:pt x="0" y="60"/>
                  </a:lnTo>
                  <a:lnTo>
                    <a:pt x="29" y="0"/>
                  </a:lnTo>
                  <a:lnTo>
                    <a:pt x="56" y="2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25" name="Freeform 223"/>
            <p:cNvSpPr>
              <a:spLocks/>
            </p:cNvSpPr>
            <p:nvPr/>
          </p:nvSpPr>
          <p:spPr bwMode="auto">
            <a:xfrm>
              <a:off x="3398838" y="6329363"/>
              <a:ext cx="87312" cy="82550"/>
            </a:xfrm>
            <a:custGeom>
              <a:avLst/>
              <a:gdLst/>
              <a:ahLst/>
              <a:cxnLst>
                <a:cxn ang="0">
                  <a:pos x="54" y="21"/>
                </a:cxn>
                <a:cxn ang="0">
                  <a:pos x="0" y="51"/>
                </a:cxn>
                <a:cxn ang="0">
                  <a:pos x="32" y="0"/>
                </a:cxn>
              </a:cxnLst>
              <a:rect l="0" t="0" r="r" b="b"/>
              <a:pathLst>
                <a:path w="55" h="52">
                  <a:moveTo>
                    <a:pt x="54" y="21"/>
                  </a:moveTo>
                  <a:lnTo>
                    <a:pt x="0" y="51"/>
                  </a:lnTo>
                  <a:lnTo>
                    <a:pt x="32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26" name="Line 224"/>
            <p:cNvSpPr>
              <a:spLocks noChangeShapeType="1"/>
            </p:cNvSpPr>
            <p:nvPr/>
          </p:nvSpPr>
          <p:spPr bwMode="auto">
            <a:xfrm flipV="1">
              <a:off x="3398838" y="6353175"/>
              <a:ext cx="60325" cy="5715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27" name="Line 225"/>
            <p:cNvSpPr>
              <a:spLocks noChangeShapeType="1"/>
            </p:cNvSpPr>
            <p:nvPr/>
          </p:nvSpPr>
          <p:spPr bwMode="auto">
            <a:xfrm flipV="1">
              <a:off x="3452813" y="6330950"/>
              <a:ext cx="30162" cy="2222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28" name="Line 226"/>
            <p:cNvSpPr>
              <a:spLocks noChangeShapeType="1"/>
            </p:cNvSpPr>
            <p:nvPr/>
          </p:nvSpPr>
          <p:spPr bwMode="auto">
            <a:xfrm flipV="1">
              <a:off x="3489325" y="6319838"/>
              <a:ext cx="31750" cy="476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29" name="Line 227"/>
            <p:cNvSpPr>
              <a:spLocks noChangeShapeType="1"/>
            </p:cNvSpPr>
            <p:nvPr/>
          </p:nvSpPr>
          <p:spPr bwMode="auto">
            <a:xfrm>
              <a:off x="3521075" y="6326188"/>
              <a:ext cx="28575" cy="476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30" name="Line 228"/>
            <p:cNvSpPr>
              <a:spLocks noChangeShapeType="1"/>
            </p:cNvSpPr>
            <p:nvPr/>
          </p:nvSpPr>
          <p:spPr bwMode="auto">
            <a:xfrm>
              <a:off x="3549650" y="6330950"/>
              <a:ext cx="31750" cy="2222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31" name="Line 229"/>
            <p:cNvSpPr>
              <a:spLocks noChangeShapeType="1"/>
            </p:cNvSpPr>
            <p:nvPr/>
          </p:nvSpPr>
          <p:spPr bwMode="auto">
            <a:xfrm>
              <a:off x="3581400" y="6353175"/>
              <a:ext cx="60325" cy="5715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32" name="Freeform 230"/>
            <p:cNvSpPr>
              <a:spLocks/>
            </p:cNvSpPr>
            <p:nvPr/>
          </p:nvSpPr>
          <p:spPr bwMode="auto">
            <a:xfrm>
              <a:off x="3556000" y="6329363"/>
              <a:ext cx="87313" cy="82550"/>
            </a:xfrm>
            <a:custGeom>
              <a:avLst/>
              <a:gdLst/>
              <a:ahLst/>
              <a:cxnLst>
                <a:cxn ang="0">
                  <a:pos x="21" y="0"/>
                </a:cxn>
                <a:cxn ang="0">
                  <a:pos x="54" y="51"/>
                </a:cxn>
                <a:cxn ang="0">
                  <a:pos x="0" y="21"/>
                </a:cxn>
              </a:cxnLst>
              <a:rect l="0" t="0" r="r" b="b"/>
              <a:pathLst>
                <a:path w="55" h="52">
                  <a:moveTo>
                    <a:pt x="21" y="0"/>
                  </a:moveTo>
                  <a:lnTo>
                    <a:pt x="54" y="51"/>
                  </a:lnTo>
                  <a:lnTo>
                    <a:pt x="0" y="21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33" name="Freeform 231"/>
            <p:cNvSpPr>
              <a:spLocks/>
            </p:cNvSpPr>
            <p:nvPr/>
          </p:nvSpPr>
          <p:spPr bwMode="auto">
            <a:xfrm>
              <a:off x="4068763" y="6329363"/>
              <a:ext cx="87312" cy="82550"/>
            </a:xfrm>
            <a:custGeom>
              <a:avLst/>
              <a:gdLst/>
              <a:ahLst/>
              <a:cxnLst>
                <a:cxn ang="0">
                  <a:pos x="54" y="21"/>
                </a:cxn>
                <a:cxn ang="0">
                  <a:pos x="0" y="51"/>
                </a:cxn>
                <a:cxn ang="0">
                  <a:pos x="33" y="0"/>
                </a:cxn>
              </a:cxnLst>
              <a:rect l="0" t="0" r="r" b="b"/>
              <a:pathLst>
                <a:path w="55" h="52">
                  <a:moveTo>
                    <a:pt x="54" y="21"/>
                  </a:moveTo>
                  <a:lnTo>
                    <a:pt x="0" y="51"/>
                  </a:lnTo>
                  <a:lnTo>
                    <a:pt x="33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34" name="Line 232"/>
            <p:cNvSpPr>
              <a:spLocks noChangeShapeType="1"/>
            </p:cNvSpPr>
            <p:nvPr/>
          </p:nvSpPr>
          <p:spPr bwMode="auto">
            <a:xfrm flipV="1">
              <a:off x="4062413" y="6353175"/>
              <a:ext cx="61912" cy="5715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35" name="Line 233"/>
            <p:cNvSpPr>
              <a:spLocks noChangeShapeType="1"/>
            </p:cNvSpPr>
            <p:nvPr/>
          </p:nvSpPr>
          <p:spPr bwMode="auto">
            <a:xfrm flipV="1">
              <a:off x="4124325" y="6330950"/>
              <a:ext cx="30163" cy="2222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36" name="Line 234"/>
            <p:cNvSpPr>
              <a:spLocks noChangeShapeType="1"/>
            </p:cNvSpPr>
            <p:nvPr/>
          </p:nvSpPr>
          <p:spPr bwMode="auto">
            <a:xfrm flipV="1">
              <a:off x="4154488" y="6319838"/>
              <a:ext cx="30162" cy="476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37" name="Line 235"/>
            <p:cNvSpPr>
              <a:spLocks noChangeShapeType="1"/>
            </p:cNvSpPr>
            <p:nvPr/>
          </p:nvSpPr>
          <p:spPr bwMode="auto">
            <a:xfrm>
              <a:off x="4191000" y="6326188"/>
              <a:ext cx="30163" cy="476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38" name="Line 236"/>
            <p:cNvSpPr>
              <a:spLocks noChangeShapeType="1"/>
            </p:cNvSpPr>
            <p:nvPr/>
          </p:nvSpPr>
          <p:spPr bwMode="auto">
            <a:xfrm>
              <a:off x="4221163" y="6330950"/>
              <a:ext cx="30162" cy="2222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39" name="Line 237"/>
            <p:cNvSpPr>
              <a:spLocks noChangeShapeType="1"/>
            </p:cNvSpPr>
            <p:nvPr/>
          </p:nvSpPr>
          <p:spPr bwMode="auto">
            <a:xfrm>
              <a:off x="4251325" y="6353175"/>
              <a:ext cx="61913" cy="5715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0" name="Freeform 238"/>
            <p:cNvSpPr>
              <a:spLocks/>
            </p:cNvSpPr>
            <p:nvPr/>
          </p:nvSpPr>
          <p:spPr bwMode="auto">
            <a:xfrm>
              <a:off x="4227513" y="6329363"/>
              <a:ext cx="87312" cy="82550"/>
            </a:xfrm>
            <a:custGeom>
              <a:avLst/>
              <a:gdLst/>
              <a:ahLst/>
              <a:cxnLst>
                <a:cxn ang="0">
                  <a:pos x="22" y="0"/>
                </a:cxn>
                <a:cxn ang="0">
                  <a:pos x="54" y="51"/>
                </a:cxn>
                <a:cxn ang="0">
                  <a:pos x="0" y="21"/>
                </a:cxn>
              </a:cxnLst>
              <a:rect l="0" t="0" r="r" b="b"/>
              <a:pathLst>
                <a:path w="55" h="52">
                  <a:moveTo>
                    <a:pt x="22" y="0"/>
                  </a:moveTo>
                  <a:lnTo>
                    <a:pt x="54" y="51"/>
                  </a:lnTo>
                  <a:lnTo>
                    <a:pt x="0" y="21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1" name="Freeform 239"/>
            <p:cNvSpPr>
              <a:spLocks/>
            </p:cNvSpPr>
            <p:nvPr/>
          </p:nvSpPr>
          <p:spPr bwMode="auto">
            <a:xfrm>
              <a:off x="4679950" y="6329363"/>
              <a:ext cx="87313" cy="82550"/>
            </a:xfrm>
            <a:custGeom>
              <a:avLst/>
              <a:gdLst/>
              <a:ahLst/>
              <a:cxnLst>
                <a:cxn ang="0">
                  <a:pos x="54" y="21"/>
                </a:cxn>
                <a:cxn ang="0">
                  <a:pos x="0" y="51"/>
                </a:cxn>
                <a:cxn ang="0">
                  <a:pos x="32" y="0"/>
                </a:cxn>
              </a:cxnLst>
              <a:rect l="0" t="0" r="r" b="b"/>
              <a:pathLst>
                <a:path w="55" h="52">
                  <a:moveTo>
                    <a:pt x="54" y="21"/>
                  </a:moveTo>
                  <a:lnTo>
                    <a:pt x="0" y="51"/>
                  </a:lnTo>
                  <a:lnTo>
                    <a:pt x="32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2" name="Line 240"/>
            <p:cNvSpPr>
              <a:spLocks noChangeShapeType="1"/>
            </p:cNvSpPr>
            <p:nvPr/>
          </p:nvSpPr>
          <p:spPr bwMode="auto">
            <a:xfrm flipV="1">
              <a:off x="4679950" y="6353175"/>
              <a:ext cx="60325" cy="5715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3" name="Line 241"/>
            <p:cNvSpPr>
              <a:spLocks noChangeShapeType="1"/>
            </p:cNvSpPr>
            <p:nvPr/>
          </p:nvSpPr>
          <p:spPr bwMode="auto">
            <a:xfrm flipV="1">
              <a:off x="4733925" y="6330950"/>
              <a:ext cx="30163" cy="2222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4" name="Line 242"/>
            <p:cNvSpPr>
              <a:spLocks noChangeShapeType="1"/>
            </p:cNvSpPr>
            <p:nvPr/>
          </p:nvSpPr>
          <p:spPr bwMode="auto">
            <a:xfrm flipV="1">
              <a:off x="4770438" y="6319838"/>
              <a:ext cx="31750" cy="476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5" name="Line 243"/>
            <p:cNvSpPr>
              <a:spLocks noChangeShapeType="1"/>
            </p:cNvSpPr>
            <p:nvPr/>
          </p:nvSpPr>
          <p:spPr bwMode="auto">
            <a:xfrm>
              <a:off x="4802188" y="6326188"/>
              <a:ext cx="30162" cy="476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6" name="Line 244"/>
            <p:cNvSpPr>
              <a:spLocks noChangeShapeType="1"/>
            </p:cNvSpPr>
            <p:nvPr/>
          </p:nvSpPr>
          <p:spPr bwMode="auto">
            <a:xfrm>
              <a:off x="4832350" y="6330950"/>
              <a:ext cx="30163" cy="2222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7" name="Line 245"/>
            <p:cNvSpPr>
              <a:spLocks noChangeShapeType="1"/>
            </p:cNvSpPr>
            <p:nvPr/>
          </p:nvSpPr>
          <p:spPr bwMode="auto">
            <a:xfrm>
              <a:off x="4862513" y="6353175"/>
              <a:ext cx="61912" cy="5715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8" name="Freeform 246"/>
            <p:cNvSpPr>
              <a:spLocks/>
            </p:cNvSpPr>
            <p:nvPr/>
          </p:nvSpPr>
          <p:spPr bwMode="auto">
            <a:xfrm>
              <a:off x="4837113" y="6329363"/>
              <a:ext cx="88900" cy="82550"/>
            </a:xfrm>
            <a:custGeom>
              <a:avLst/>
              <a:gdLst/>
              <a:ahLst/>
              <a:cxnLst>
                <a:cxn ang="0">
                  <a:pos x="22" y="0"/>
                </a:cxn>
                <a:cxn ang="0">
                  <a:pos x="55" y="51"/>
                </a:cxn>
                <a:cxn ang="0">
                  <a:pos x="0" y="21"/>
                </a:cxn>
              </a:cxnLst>
              <a:rect l="0" t="0" r="r" b="b"/>
              <a:pathLst>
                <a:path w="56" h="52">
                  <a:moveTo>
                    <a:pt x="22" y="0"/>
                  </a:moveTo>
                  <a:lnTo>
                    <a:pt x="55" y="51"/>
                  </a:lnTo>
                  <a:lnTo>
                    <a:pt x="0" y="21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9" name="Freeform 247"/>
            <p:cNvSpPr>
              <a:spLocks/>
            </p:cNvSpPr>
            <p:nvPr/>
          </p:nvSpPr>
          <p:spPr bwMode="auto">
            <a:xfrm>
              <a:off x="5353050" y="6329363"/>
              <a:ext cx="85725" cy="82550"/>
            </a:xfrm>
            <a:custGeom>
              <a:avLst/>
              <a:gdLst/>
              <a:ahLst/>
              <a:cxnLst>
                <a:cxn ang="0">
                  <a:pos x="53" y="21"/>
                </a:cxn>
                <a:cxn ang="0">
                  <a:pos x="0" y="51"/>
                </a:cxn>
                <a:cxn ang="0">
                  <a:pos x="31" y="0"/>
                </a:cxn>
              </a:cxnLst>
              <a:rect l="0" t="0" r="r" b="b"/>
              <a:pathLst>
                <a:path w="54" h="52">
                  <a:moveTo>
                    <a:pt x="53" y="21"/>
                  </a:moveTo>
                  <a:lnTo>
                    <a:pt x="0" y="51"/>
                  </a:lnTo>
                  <a:lnTo>
                    <a:pt x="31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0" name="Line 248"/>
            <p:cNvSpPr>
              <a:spLocks noChangeShapeType="1"/>
            </p:cNvSpPr>
            <p:nvPr/>
          </p:nvSpPr>
          <p:spPr bwMode="auto">
            <a:xfrm flipV="1">
              <a:off x="5353050" y="6353175"/>
              <a:ext cx="60325" cy="5715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1" name="Line 249"/>
            <p:cNvSpPr>
              <a:spLocks noChangeShapeType="1"/>
            </p:cNvSpPr>
            <p:nvPr/>
          </p:nvSpPr>
          <p:spPr bwMode="auto">
            <a:xfrm flipV="1">
              <a:off x="5407025" y="6330950"/>
              <a:ext cx="30163" cy="2222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2" name="Line 250"/>
            <p:cNvSpPr>
              <a:spLocks noChangeShapeType="1"/>
            </p:cNvSpPr>
            <p:nvPr/>
          </p:nvSpPr>
          <p:spPr bwMode="auto">
            <a:xfrm flipV="1">
              <a:off x="5443538" y="6319838"/>
              <a:ext cx="31750" cy="476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3" name="Line 251"/>
            <p:cNvSpPr>
              <a:spLocks noChangeShapeType="1"/>
            </p:cNvSpPr>
            <p:nvPr/>
          </p:nvSpPr>
          <p:spPr bwMode="auto">
            <a:xfrm>
              <a:off x="5475288" y="6326188"/>
              <a:ext cx="28575" cy="476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4" name="Line 252"/>
            <p:cNvSpPr>
              <a:spLocks noChangeShapeType="1"/>
            </p:cNvSpPr>
            <p:nvPr/>
          </p:nvSpPr>
          <p:spPr bwMode="auto">
            <a:xfrm>
              <a:off x="5503863" y="6330950"/>
              <a:ext cx="31750" cy="2222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5" name="Line 253"/>
            <p:cNvSpPr>
              <a:spLocks noChangeShapeType="1"/>
            </p:cNvSpPr>
            <p:nvPr/>
          </p:nvSpPr>
          <p:spPr bwMode="auto">
            <a:xfrm>
              <a:off x="5535613" y="6353175"/>
              <a:ext cx="60325" cy="5715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6" name="Freeform 254"/>
            <p:cNvSpPr>
              <a:spLocks/>
            </p:cNvSpPr>
            <p:nvPr/>
          </p:nvSpPr>
          <p:spPr bwMode="auto">
            <a:xfrm>
              <a:off x="5508625" y="6329363"/>
              <a:ext cx="88900" cy="82550"/>
            </a:xfrm>
            <a:custGeom>
              <a:avLst/>
              <a:gdLst/>
              <a:ahLst/>
              <a:cxnLst>
                <a:cxn ang="0">
                  <a:pos x="22" y="0"/>
                </a:cxn>
                <a:cxn ang="0">
                  <a:pos x="55" y="51"/>
                </a:cxn>
                <a:cxn ang="0">
                  <a:pos x="0" y="21"/>
                </a:cxn>
              </a:cxnLst>
              <a:rect l="0" t="0" r="r" b="b"/>
              <a:pathLst>
                <a:path w="56" h="52">
                  <a:moveTo>
                    <a:pt x="22" y="0"/>
                  </a:moveTo>
                  <a:lnTo>
                    <a:pt x="55" y="51"/>
                  </a:lnTo>
                  <a:lnTo>
                    <a:pt x="0" y="21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7" name="Freeform 255"/>
            <p:cNvSpPr>
              <a:spLocks/>
            </p:cNvSpPr>
            <p:nvPr/>
          </p:nvSpPr>
          <p:spPr bwMode="auto">
            <a:xfrm>
              <a:off x="6634163" y="6329363"/>
              <a:ext cx="88900" cy="82550"/>
            </a:xfrm>
            <a:custGeom>
              <a:avLst/>
              <a:gdLst/>
              <a:ahLst/>
              <a:cxnLst>
                <a:cxn ang="0">
                  <a:pos x="55" y="21"/>
                </a:cxn>
                <a:cxn ang="0">
                  <a:pos x="0" y="51"/>
                </a:cxn>
                <a:cxn ang="0">
                  <a:pos x="33" y="0"/>
                </a:cxn>
              </a:cxnLst>
              <a:rect l="0" t="0" r="r" b="b"/>
              <a:pathLst>
                <a:path w="56" h="52">
                  <a:moveTo>
                    <a:pt x="55" y="21"/>
                  </a:moveTo>
                  <a:lnTo>
                    <a:pt x="0" y="51"/>
                  </a:lnTo>
                  <a:lnTo>
                    <a:pt x="33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8" name="Line 256"/>
            <p:cNvSpPr>
              <a:spLocks noChangeShapeType="1"/>
            </p:cNvSpPr>
            <p:nvPr/>
          </p:nvSpPr>
          <p:spPr bwMode="auto">
            <a:xfrm flipV="1">
              <a:off x="6627813" y="6353175"/>
              <a:ext cx="61912" cy="5715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9" name="Line 257"/>
            <p:cNvSpPr>
              <a:spLocks noChangeShapeType="1"/>
            </p:cNvSpPr>
            <p:nvPr/>
          </p:nvSpPr>
          <p:spPr bwMode="auto">
            <a:xfrm flipV="1">
              <a:off x="6696075" y="6330950"/>
              <a:ext cx="28575" cy="2222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60" name="Line 258"/>
            <p:cNvSpPr>
              <a:spLocks noChangeShapeType="1"/>
            </p:cNvSpPr>
            <p:nvPr/>
          </p:nvSpPr>
          <p:spPr bwMode="auto">
            <a:xfrm flipV="1">
              <a:off x="6724650" y="6319838"/>
              <a:ext cx="31750" cy="476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61" name="Line 259"/>
            <p:cNvSpPr>
              <a:spLocks noChangeShapeType="1"/>
            </p:cNvSpPr>
            <p:nvPr/>
          </p:nvSpPr>
          <p:spPr bwMode="auto">
            <a:xfrm>
              <a:off x="6756400" y="6326188"/>
              <a:ext cx="31750" cy="476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62" name="Line 260"/>
            <p:cNvSpPr>
              <a:spLocks noChangeShapeType="1"/>
            </p:cNvSpPr>
            <p:nvPr/>
          </p:nvSpPr>
          <p:spPr bwMode="auto">
            <a:xfrm>
              <a:off x="6788150" y="6330950"/>
              <a:ext cx="30163" cy="2222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63" name="Line 261"/>
            <p:cNvSpPr>
              <a:spLocks noChangeShapeType="1"/>
            </p:cNvSpPr>
            <p:nvPr/>
          </p:nvSpPr>
          <p:spPr bwMode="auto">
            <a:xfrm>
              <a:off x="6818313" y="6353175"/>
              <a:ext cx="60325" cy="5715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64" name="Freeform 262"/>
            <p:cNvSpPr>
              <a:spLocks/>
            </p:cNvSpPr>
            <p:nvPr/>
          </p:nvSpPr>
          <p:spPr bwMode="auto">
            <a:xfrm>
              <a:off x="6792913" y="6329363"/>
              <a:ext cx="87312" cy="82550"/>
            </a:xfrm>
            <a:custGeom>
              <a:avLst/>
              <a:gdLst/>
              <a:ahLst/>
              <a:cxnLst>
                <a:cxn ang="0">
                  <a:pos x="22" y="0"/>
                </a:cxn>
                <a:cxn ang="0">
                  <a:pos x="54" y="51"/>
                </a:cxn>
                <a:cxn ang="0">
                  <a:pos x="0" y="21"/>
                </a:cxn>
              </a:cxnLst>
              <a:rect l="0" t="0" r="r" b="b"/>
              <a:pathLst>
                <a:path w="55" h="52">
                  <a:moveTo>
                    <a:pt x="22" y="0"/>
                  </a:moveTo>
                  <a:lnTo>
                    <a:pt x="54" y="51"/>
                  </a:lnTo>
                  <a:lnTo>
                    <a:pt x="0" y="21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65" name="Freeform 263"/>
            <p:cNvSpPr>
              <a:spLocks/>
            </p:cNvSpPr>
            <p:nvPr/>
          </p:nvSpPr>
          <p:spPr bwMode="auto">
            <a:xfrm>
              <a:off x="7305675" y="6329363"/>
              <a:ext cx="88900" cy="82550"/>
            </a:xfrm>
            <a:custGeom>
              <a:avLst/>
              <a:gdLst/>
              <a:ahLst/>
              <a:cxnLst>
                <a:cxn ang="0">
                  <a:pos x="55" y="21"/>
                </a:cxn>
                <a:cxn ang="0">
                  <a:pos x="0" y="51"/>
                </a:cxn>
                <a:cxn ang="0">
                  <a:pos x="34" y="0"/>
                </a:cxn>
              </a:cxnLst>
              <a:rect l="0" t="0" r="r" b="b"/>
              <a:pathLst>
                <a:path w="56" h="52">
                  <a:moveTo>
                    <a:pt x="55" y="21"/>
                  </a:moveTo>
                  <a:lnTo>
                    <a:pt x="0" y="51"/>
                  </a:lnTo>
                  <a:lnTo>
                    <a:pt x="34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66" name="Line 264"/>
            <p:cNvSpPr>
              <a:spLocks noChangeShapeType="1"/>
            </p:cNvSpPr>
            <p:nvPr/>
          </p:nvSpPr>
          <p:spPr bwMode="auto">
            <a:xfrm flipV="1">
              <a:off x="7305675" y="6353175"/>
              <a:ext cx="60325" cy="5715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67" name="Line 265"/>
            <p:cNvSpPr>
              <a:spLocks noChangeShapeType="1"/>
            </p:cNvSpPr>
            <p:nvPr/>
          </p:nvSpPr>
          <p:spPr bwMode="auto">
            <a:xfrm flipV="1">
              <a:off x="7359650" y="6330950"/>
              <a:ext cx="33338" cy="2222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68" name="Line 266"/>
            <p:cNvSpPr>
              <a:spLocks noChangeShapeType="1"/>
            </p:cNvSpPr>
            <p:nvPr/>
          </p:nvSpPr>
          <p:spPr bwMode="auto">
            <a:xfrm flipV="1">
              <a:off x="7392988" y="6319838"/>
              <a:ext cx="30162" cy="476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69" name="Line 267"/>
            <p:cNvSpPr>
              <a:spLocks noChangeShapeType="1"/>
            </p:cNvSpPr>
            <p:nvPr/>
          </p:nvSpPr>
          <p:spPr bwMode="auto">
            <a:xfrm>
              <a:off x="7429500" y="6326188"/>
              <a:ext cx="28575" cy="476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70" name="Line 268"/>
            <p:cNvSpPr>
              <a:spLocks noChangeShapeType="1"/>
            </p:cNvSpPr>
            <p:nvPr/>
          </p:nvSpPr>
          <p:spPr bwMode="auto">
            <a:xfrm>
              <a:off x="7458075" y="6330950"/>
              <a:ext cx="30163" cy="2222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71" name="Line 269"/>
            <p:cNvSpPr>
              <a:spLocks noChangeShapeType="1"/>
            </p:cNvSpPr>
            <p:nvPr/>
          </p:nvSpPr>
          <p:spPr bwMode="auto">
            <a:xfrm>
              <a:off x="7488238" y="6353175"/>
              <a:ext cx="63500" cy="5715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72" name="Freeform 270"/>
            <p:cNvSpPr>
              <a:spLocks/>
            </p:cNvSpPr>
            <p:nvPr/>
          </p:nvSpPr>
          <p:spPr bwMode="auto">
            <a:xfrm>
              <a:off x="7464425" y="6329363"/>
              <a:ext cx="88900" cy="82550"/>
            </a:xfrm>
            <a:custGeom>
              <a:avLst/>
              <a:gdLst/>
              <a:ahLst/>
              <a:cxnLst>
                <a:cxn ang="0">
                  <a:pos x="22" y="0"/>
                </a:cxn>
                <a:cxn ang="0">
                  <a:pos x="55" y="51"/>
                </a:cxn>
                <a:cxn ang="0">
                  <a:pos x="0" y="21"/>
                </a:cxn>
              </a:cxnLst>
              <a:rect l="0" t="0" r="r" b="b"/>
              <a:pathLst>
                <a:path w="56" h="52">
                  <a:moveTo>
                    <a:pt x="22" y="0"/>
                  </a:moveTo>
                  <a:lnTo>
                    <a:pt x="55" y="51"/>
                  </a:lnTo>
                  <a:lnTo>
                    <a:pt x="0" y="21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73" name="Freeform 271"/>
            <p:cNvSpPr>
              <a:spLocks/>
            </p:cNvSpPr>
            <p:nvPr/>
          </p:nvSpPr>
          <p:spPr bwMode="auto">
            <a:xfrm>
              <a:off x="5962650" y="6329363"/>
              <a:ext cx="87313" cy="82550"/>
            </a:xfrm>
            <a:custGeom>
              <a:avLst/>
              <a:gdLst/>
              <a:ahLst/>
              <a:cxnLst>
                <a:cxn ang="0">
                  <a:pos x="54" y="21"/>
                </a:cxn>
                <a:cxn ang="0">
                  <a:pos x="0" y="51"/>
                </a:cxn>
                <a:cxn ang="0">
                  <a:pos x="32" y="0"/>
                </a:cxn>
              </a:cxnLst>
              <a:rect l="0" t="0" r="r" b="b"/>
              <a:pathLst>
                <a:path w="55" h="52">
                  <a:moveTo>
                    <a:pt x="54" y="21"/>
                  </a:moveTo>
                  <a:lnTo>
                    <a:pt x="0" y="51"/>
                  </a:lnTo>
                  <a:lnTo>
                    <a:pt x="32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74" name="Line 272"/>
            <p:cNvSpPr>
              <a:spLocks noChangeShapeType="1"/>
            </p:cNvSpPr>
            <p:nvPr/>
          </p:nvSpPr>
          <p:spPr bwMode="auto">
            <a:xfrm flipV="1">
              <a:off x="5956300" y="6353175"/>
              <a:ext cx="61913" cy="5715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75" name="Line 273"/>
            <p:cNvSpPr>
              <a:spLocks noChangeShapeType="1"/>
            </p:cNvSpPr>
            <p:nvPr/>
          </p:nvSpPr>
          <p:spPr bwMode="auto">
            <a:xfrm flipV="1">
              <a:off x="6018213" y="6330950"/>
              <a:ext cx="30162" cy="2222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76" name="Line 274"/>
            <p:cNvSpPr>
              <a:spLocks noChangeShapeType="1"/>
            </p:cNvSpPr>
            <p:nvPr/>
          </p:nvSpPr>
          <p:spPr bwMode="auto">
            <a:xfrm flipV="1">
              <a:off x="6048375" y="6319838"/>
              <a:ext cx="30163" cy="476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77" name="Line 275"/>
            <p:cNvSpPr>
              <a:spLocks noChangeShapeType="1"/>
            </p:cNvSpPr>
            <p:nvPr/>
          </p:nvSpPr>
          <p:spPr bwMode="auto">
            <a:xfrm>
              <a:off x="6084888" y="6326188"/>
              <a:ext cx="30162" cy="476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78" name="Line 276"/>
            <p:cNvSpPr>
              <a:spLocks noChangeShapeType="1"/>
            </p:cNvSpPr>
            <p:nvPr/>
          </p:nvSpPr>
          <p:spPr bwMode="auto">
            <a:xfrm>
              <a:off x="6115050" y="6330950"/>
              <a:ext cx="31750" cy="2222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79" name="Line 277"/>
            <p:cNvSpPr>
              <a:spLocks noChangeShapeType="1"/>
            </p:cNvSpPr>
            <p:nvPr/>
          </p:nvSpPr>
          <p:spPr bwMode="auto">
            <a:xfrm>
              <a:off x="6146800" y="6353175"/>
              <a:ext cx="61913" cy="5715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80" name="Freeform 278"/>
            <p:cNvSpPr>
              <a:spLocks/>
            </p:cNvSpPr>
            <p:nvPr/>
          </p:nvSpPr>
          <p:spPr bwMode="auto">
            <a:xfrm>
              <a:off x="6121400" y="6329363"/>
              <a:ext cx="88900" cy="82550"/>
            </a:xfrm>
            <a:custGeom>
              <a:avLst/>
              <a:gdLst/>
              <a:ahLst/>
              <a:cxnLst>
                <a:cxn ang="0">
                  <a:pos x="22" y="0"/>
                </a:cxn>
                <a:cxn ang="0">
                  <a:pos x="55" y="51"/>
                </a:cxn>
                <a:cxn ang="0">
                  <a:pos x="0" y="21"/>
                </a:cxn>
              </a:cxnLst>
              <a:rect l="0" t="0" r="r" b="b"/>
              <a:pathLst>
                <a:path w="56" h="52">
                  <a:moveTo>
                    <a:pt x="22" y="0"/>
                  </a:moveTo>
                  <a:lnTo>
                    <a:pt x="55" y="51"/>
                  </a:lnTo>
                  <a:lnTo>
                    <a:pt x="0" y="21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81" name="Rectangle 279"/>
            <p:cNvSpPr>
              <a:spLocks noChangeArrowheads="1"/>
            </p:cNvSpPr>
            <p:nvPr/>
          </p:nvSpPr>
          <p:spPr bwMode="auto">
            <a:xfrm>
              <a:off x="2892425" y="6384925"/>
              <a:ext cx="336550" cy="2873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3*</a:t>
              </a:r>
            </a:p>
          </p:txBody>
        </p:sp>
        <p:sp>
          <p:nvSpPr>
            <p:cNvPr id="282" name="Rectangle 280"/>
            <p:cNvSpPr>
              <a:spLocks noChangeArrowheads="1"/>
            </p:cNvSpPr>
            <p:nvPr/>
          </p:nvSpPr>
          <p:spPr bwMode="auto">
            <a:xfrm>
              <a:off x="3160713" y="6396038"/>
              <a:ext cx="336550" cy="2873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4*</a:t>
              </a:r>
            </a:p>
          </p:txBody>
        </p:sp>
        <p:sp>
          <p:nvSpPr>
            <p:cNvPr id="283" name="Rectangle 281"/>
            <p:cNvSpPr>
              <a:spLocks noChangeArrowheads="1"/>
            </p:cNvSpPr>
            <p:nvPr/>
          </p:nvSpPr>
          <p:spPr bwMode="auto">
            <a:xfrm>
              <a:off x="3540125" y="6384925"/>
              <a:ext cx="336550" cy="2873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6*</a:t>
              </a:r>
            </a:p>
          </p:txBody>
        </p:sp>
        <p:sp>
          <p:nvSpPr>
            <p:cNvPr id="284" name="Rectangle 282"/>
            <p:cNvSpPr>
              <a:spLocks noChangeArrowheads="1"/>
            </p:cNvSpPr>
            <p:nvPr/>
          </p:nvSpPr>
          <p:spPr bwMode="auto">
            <a:xfrm>
              <a:off x="3810000" y="6384925"/>
              <a:ext cx="336550" cy="2873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9*</a:t>
              </a:r>
            </a:p>
          </p:txBody>
        </p:sp>
        <p:sp>
          <p:nvSpPr>
            <p:cNvPr id="285" name="Rectangle 283"/>
            <p:cNvSpPr>
              <a:spLocks noChangeArrowheads="1"/>
            </p:cNvSpPr>
            <p:nvPr/>
          </p:nvSpPr>
          <p:spPr bwMode="auto">
            <a:xfrm>
              <a:off x="4146550" y="6384925"/>
              <a:ext cx="428625" cy="2873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10*</a:t>
              </a:r>
            </a:p>
          </p:txBody>
        </p:sp>
        <p:sp>
          <p:nvSpPr>
            <p:cNvPr id="286" name="Rectangle 284"/>
            <p:cNvSpPr>
              <a:spLocks noChangeArrowheads="1"/>
            </p:cNvSpPr>
            <p:nvPr/>
          </p:nvSpPr>
          <p:spPr bwMode="auto">
            <a:xfrm>
              <a:off x="4418013" y="6384925"/>
              <a:ext cx="428625" cy="2873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11*</a:t>
              </a:r>
            </a:p>
          </p:txBody>
        </p:sp>
        <p:sp>
          <p:nvSpPr>
            <p:cNvPr id="287" name="Rectangle 285"/>
            <p:cNvSpPr>
              <a:spLocks noChangeArrowheads="1"/>
            </p:cNvSpPr>
            <p:nvPr/>
          </p:nvSpPr>
          <p:spPr bwMode="auto">
            <a:xfrm>
              <a:off x="4797425" y="6384925"/>
              <a:ext cx="428625" cy="2873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12*</a:t>
              </a:r>
            </a:p>
          </p:txBody>
        </p:sp>
        <p:sp>
          <p:nvSpPr>
            <p:cNvPr id="288" name="Rectangle 286"/>
            <p:cNvSpPr>
              <a:spLocks noChangeArrowheads="1"/>
            </p:cNvSpPr>
            <p:nvPr/>
          </p:nvSpPr>
          <p:spPr bwMode="auto">
            <a:xfrm>
              <a:off x="5065713" y="6384925"/>
              <a:ext cx="428625" cy="2873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13*</a:t>
              </a:r>
            </a:p>
          </p:txBody>
        </p:sp>
        <p:sp>
          <p:nvSpPr>
            <p:cNvPr id="289" name="Rectangle 287"/>
            <p:cNvSpPr>
              <a:spLocks noChangeArrowheads="1"/>
            </p:cNvSpPr>
            <p:nvPr/>
          </p:nvSpPr>
          <p:spPr bwMode="auto">
            <a:xfrm>
              <a:off x="5445125" y="6396038"/>
              <a:ext cx="428625" cy="2873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20*</a:t>
              </a:r>
            </a:p>
          </p:txBody>
        </p:sp>
        <p:sp>
          <p:nvSpPr>
            <p:cNvPr id="290" name="Rectangle 288"/>
            <p:cNvSpPr>
              <a:spLocks noChangeArrowheads="1"/>
            </p:cNvSpPr>
            <p:nvPr/>
          </p:nvSpPr>
          <p:spPr bwMode="auto">
            <a:xfrm>
              <a:off x="5703888" y="6396038"/>
              <a:ext cx="428625" cy="2873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22*</a:t>
              </a:r>
            </a:p>
          </p:txBody>
        </p:sp>
        <p:sp>
          <p:nvSpPr>
            <p:cNvPr id="291" name="Rectangle 289"/>
            <p:cNvSpPr>
              <a:spLocks noChangeArrowheads="1"/>
            </p:cNvSpPr>
            <p:nvPr/>
          </p:nvSpPr>
          <p:spPr bwMode="auto">
            <a:xfrm>
              <a:off x="6083300" y="6384925"/>
              <a:ext cx="428625" cy="2873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23*</a:t>
              </a:r>
            </a:p>
          </p:txBody>
        </p:sp>
        <p:sp>
          <p:nvSpPr>
            <p:cNvPr id="292" name="Rectangle 290"/>
            <p:cNvSpPr>
              <a:spLocks noChangeArrowheads="1"/>
            </p:cNvSpPr>
            <p:nvPr/>
          </p:nvSpPr>
          <p:spPr bwMode="auto">
            <a:xfrm>
              <a:off x="6364288" y="6384925"/>
              <a:ext cx="428625" cy="2873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31*</a:t>
              </a:r>
            </a:p>
          </p:txBody>
        </p:sp>
        <p:sp>
          <p:nvSpPr>
            <p:cNvPr id="293" name="Rectangle 291"/>
            <p:cNvSpPr>
              <a:spLocks noChangeArrowheads="1"/>
            </p:cNvSpPr>
            <p:nvPr/>
          </p:nvSpPr>
          <p:spPr bwMode="auto">
            <a:xfrm>
              <a:off x="6732588" y="6396038"/>
              <a:ext cx="428625" cy="2873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35*</a:t>
              </a:r>
            </a:p>
          </p:txBody>
        </p:sp>
        <p:sp>
          <p:nvSpPr>
            <p:cNvPr id="294" name="Rectangle 292"/>
            <p:cNvSpPr>
              <a:spLocks noChangeArrowheads="1"/>
            </p:cNvSpPr>
            <p:nvPr/>
          </p:nvSpPr>
          <p:spPr bwMode="auto">
            <a:xfrm>
              <a:off x="6991350" y="6384925"/>
              <a:ext cx="428625" cy="2873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36*</a:t>
              </a:r>
            </a:p>
          </p:txBody>
        </p:sp>
        <p:sp>
          <p:nvSpPr>
            <p:cNvPr id="295" name="Rectangle 293"/>
            <p:cNvSpPr>
              <a:spLocks noChangeArrowheads="1"/>
            </p:cNvSpPr>
            <p:nvPr/>
          </p:nvSpPr>
          <p:spPr bwMode="auto">
            <a:xfrm>
              <a:off x="7380288" y="6384925"/>
              <a:ext cx="428625" cy="2873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38*</a:t>
              </a:r>
            </a:p>
          </p:txBody>
        </p:sp>
        <p:sp>
          <p:nvSpPr>
            <p:cNvPr id="296" name="Rectangle 294"/>
            <p:cNvSpPr>
              <a:spLocks noChangeArrowheads="1"/>
            </p:cNvSpPr>
            <p:nvPr/>
          </p:nvSpPr>
          <p:spPr bwMode="auto">
            <a:xfrm>
              <a:off x="7640638" y="6384925"/>
              <a:ext cx="428625" cy="2873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41*</a:t>
              </a:r>
            </a:p>
          </p:txBody>
        </p:sp>
        <p:sp>
          <p:nvSpPr>
            <p:cNvPr id="297" name="Rectangle 295"/>
            <p:cNvSpPr>
              <a:spLocks noChangeArrowheads="1"/>
            </p:cNvSpPr>
            <p:nvPr/>
          </p:nvSpPr>
          <p:spPr bwMode="auto">
            <a:xfrm>
              <a:off x="7997825" y="6384925"/>
              <a:ext cx="428625" cy="2873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44*</a:t>
              </a:r>
            </a:p>
          </p:txBody>
        </p:sp>
        <p:sp>
          <p:nvSpPr>
            <p:cNvPr id="298" name="Rectangle 296"/>
            <p:cNvSpPr>
              <a:spLocks noChangeArrowheads="1"/>
            </p:cNvSpPr>
            <p:nvPr/>
          </p:nvSpPr>
          <p:spPr bwMode="auto">
            <a:xfrm>
              <a:off x="3605213" y="5527675"/>
              <a:ext cx="273050" cy="2873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6</a:t>
              </a:r>
            </a:p>
          </p:txBody>
        </p:sp>
        <p:sp>
          <p:nvSpPr>
            <p:cNvPr id="299" name="Rectangle 297"/>
            <p:cNvSpPr>
              <a:spLocks noChangeArrowheads="1"/>
            </p:cNvSpPr>
            <p:nvPr/>
          </p:nvSpPr>
          <p:spPr bwMode="auto">
            <a:xfrm>
              <a:off x="4600575" y="4105275"/>
              <a:ext cx="585788" cy="3016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  <a:latin typeface="Arial" pitchFamily="34" charset="0"/>
                </a:rPr>
                <a:t>Root</a:t>
              </a:r>
            </a:p>
          </p:txBody>
        </p:sp>
        <p:sp>
          <p:nvSpPr>
            <p:cNvPr id="300" name="Rectangle 298"/>
            <p:cNvSpPr>
              <a:spLocks noChangeArrowheads="1"/>
            </p:cNvSpPr>
            <p:nvPr/>
          </p:nvSpPr>
          <p:spPr bwMode="auto">
            <a:xfrm>
              <a:off x="4589463" y="4791075"/>
              <a:ext cx="365125" cy="2873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10</a:t>
              </a:r>
            </a:p>
          </p:txBody>
        </p:sp>
        <p:sp>
          <p:nvSpPr>
            <p:cNvPr id="301" name="Rectangle 299"/>
            <p:cNvSpPr>
              <a:spLocks noChangeArrowheads="1"/>
            </p:cNvSpPr>
            <p:nvPr/>
          </p:nvSpPr>
          <p:spPr bwMode="auto">
            <a:xfrm>
              <a:off x="4730750" y="5537200"/>
              <a:ext cx="365125" cy="2873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12</a:t>
              </a:r>
            </a:p>
          </p:txBody>
        </p:sp>
        <p:sp>
          <p:nvSpPr>
            <p:cNvPr id="302" name="Rectangle 300"/>
            <p:cNvSpPr>
              <a:spLocks noChangeArrowheads="1"/>
            </p:cNvSpPr>
            <p:nvPr/>
          </p:nvSpPr>
          <p:spPr bwMode="auto">
            <a:xfrm>
              <a:off x="5919788" y="5527675"/>
              <a:ext cx="365125" cy="2873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23</a:t>
              </a:r>
            </a:p>
          </p:txBody>
        </p:sp>
        <p:sp>
          <p:nvSpPr>
            <p:cNvPr id="303" name="Rectangle 301"/>
            <p:cNvSpPr>
              <a:spLocks noChangeArrowheads="1"/>
            </p:cNvSpPr>
            <p:nvPr/>
          </p:nvSpPr>
          <p:spPr bwMode="auto">
            <a:xfrm>
              <a:off x="5367338" y="4146550"/>
              <a:ext cx="365125" cy="2873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20</a:t>
              </a:r>
            </a:p>
          </p:txBody>
        </p:sp>
        <p:sp>
          <p:nvSpPr>
            <p:cNvPr id="304" name="Rectangle 302"/>
            <p:cNvSpPr>
              <a:spLocks noChangeArrowheads="1"/>
            </p:cNvSpPr>
            <p:nvPr/>
          </p:nvSpPr>
          <p:spPr bwMode="auto">
            <a:xfrm>
              <a:off x="6127750" y="4800600"/>
              <a:ext cx="365125" cy="2873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35</a:t>
              </a:r>
            </a:p>
          </p:txBody>
        </p:sp>
        <p:sp>
          <p:nvSpPr>
            <p:cNvPr id="305" name="Rectangle 303"/>
            <p:cNvSpPr>
              <a:spLocks noChangeArrowheads="1"/>
            </p:cNvSpPr>
            <p:nvPr/>
          </p:nvSpPr>
          <p:spPr bwMode="auto">
            <a:xfrm>
              <a:off x="7108825" y="5537200"/>
              <a:ext cx="365125" cy="2873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38</a:t>
              </a:r>
            </a:p>
          </p:txBody>
        </p:sp>
        <p:sp>
          <p:nvSpPr>
            <p:cNvPr id="306" name="Rectangle 304"/>
            <p:cNvSpPr>
              <a:spLocks noChangeArrowheads="1"/>
            </p:cNvSpPr>
            <p:nvPr/>
          </p:nvSpPr>
          <p:spPr bwMode="auto">
            <a:xfrm>
              <a:off x="7397750" y="5019675"/>
              <a:ext cx="1628775" cy="3016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  <a:latin typeface="Arial" pitchFamily="34" charset="0"/>
                </a:rPr>
                <a:t>not yet in B+ tree</a:t>
              </a:r>
            </a:p>
          </p:txBody>
        </p:sp>
        <p:sp>
          <p:nvSpPr>
            <p:cNvPr id="307" name="Rectangle 305"/>
            <p:cNvSpPr>
              <a:spLocks noChangeArrowheads="1"/>
            </p:cNvSpPr>
            <p:nvPr/>
          </p:nvSpPr>
          <p:spPr bwMode="auto">
            <a:xfrm>
              <a:off x="7397750" y="4791075"/>
              <a:ext cx="1663700" cy="3016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  <a:latin typeface="Arial" pitchFamily="34" charset="0"/>
                </a:rPr>
                <a:t>Data entry pages </a:t>
              </a:r>
            </a:p>
          </p:txBody>
        </p:sp>
        <p:sp>
          <p:nvSpPr>
            <p:cNvPr id="308" name="Line 306"/>
            <p:cNvSpPr>
              <a:spLocks noChangeShapeType="1"/>
            </p:cNvSpPr>
            <p:nvPr/>
          </p:nvSpPr>
          <p:spPr bwMode="auto">
            <a:xfrm>
              <a:off x="4724400" y="3962400"/>
              <a:ext cx="5334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9" name="Arc 307"/>
            <p:cNvSpPr>
              <a:spLocks/>
            </p:cNvSpPr>
            <p:nvPr/>
          </p:nvSpPr>
          <p:spPr bwMode="auto">
            <a:xfrm>
              <a:off x="8080375" y="5337175"/>
              <a:ext cx="304800" cy="990600"/>
            </a:xfrm>
            <a:custGeom>
              <a:avLst/>
              <a:gdLst>
                <a:gd name="G0" fmla="+- 21599 0 0"/>
                <a:gd name="G1" fmla="+- 21600 0 0"/>
                <a:gd name="G2" fmla="+- 21600 0 0"/>
                <a:gd name="T0" fmla="*/ 0 w 21599"/>
                <a:gd name="T1" fmla="*/ 21358 h 21600"/>
                <a:gd name="T2" fmla="*/ 21487 w 21599"/>
                <a:gd name="T3" fmla="*/ 0 h 21600"/>
                <a:gd name="T4" fmla="*/ 21599 w 21599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599" h="21600" fill="none" extrusionOk="0">
                  <a:moveTo>
                    <a:pt x="0" y="21358"/>
                  </a:moveTo>
                  <a:cubicBezTo>
                    <a:pt x="132" y="9567"/>
                    <a:pt x="9695" y="61"/>
                    <a:pt x="21487" y="0"/>
                  </a:cubicBezTo>
                </a:path>
                <a:path w="21599" h="21600" stroke="0" extrusionOk="0">
                  <a:moveTo>
                    <a:pt x="0" y="21358"/>
                  </a:moveTo>
                  <a:cubicBezTo>
                    <a:pt x="132" y="9567"/>
                    <a:pt x="9695" y="61"/>
                    <a:pt x="21487" y="0"/>
                  </a:cubicBezTo>
                  <a:lnTo>
                    <a:pt x="21599" y="2160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stealth" w="med" len="med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/>
              <a:t>Creating Indexes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Most DBMS (</a:t>
            </a:r>
            <a:r>
              <a:rPr lang="en-US" dirty="0" err="1" smtClean="0"/>
              <a:t>eg</a:t>
            </a:r>
            <a:r>
              <a:rPr lang="en-US" dirty="0" smtClean="0"/>
              <a:t>. DB2) supports only B+ tree indexes:</a:t>
            </a:r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b="1" dirty="0" smtClean="0"/>
              <a:t>	</a:t>
            </a:r>
            <a:r>
              <a:rPr lang="en-US" sz="2800" b="1" dirty="0" smtClean="0"/>
              <a:t>CREATE INDEX </a:t>
            </a:r>
            <a:r>
              <a:rPr lang="en-US" sz="2800" dirty="0" err="1" smtClean="0"/>
              <a:t>myIdx</a:t>
            </a:r>
            <a:r>
              <a:rPr lang="en-US" sz="2800" dirty="0" smtClean="0"/>
              <a:t> </a:t>
            </a:r>
            <a:r>
              <a:rPr lang="en-US" sz="2800" b="1" dirty="0" smtClean="0"/>
              <a:t>ON</a:t>
            </a:r>
            <a:r>
              <a:rPr lang="en-US" sz="2800" dirty="0" smtClean="0"/>
              <a:t> </a:t>
            </a:r>
            <a:r>
              <a:rPr lang="en-US" sz="2800" dirty="0" err="1" smtClean="0"/>
              <a:t>mytable</a:t>
            </a:r>
            <a:r>
              <a:rPr lang="en-US" sz="2800" dirty="0" smtClean="0"/>
              <a:t>(col1, col3)</a:t>
            </a:r>
          </a:p>
          <a:p>
            <a:pPr>
              <a:buNone/>
            </a:pPr>
            <a:r>
              <a:rPr lang="en-US" sz="2800" b="1" dirty="0" smtClean="0"/>
              <a:t>	CREATE UNIQUE INDEX </a:t>
            </a:r>
            <a:r>
              <a:rPr lang="en-US" sz="2800" dirty="0" err="1" smtClean="0"/>
              <a:t>myUniqIdx</a:t>
            </a:r>
            <a:r>
              <a:rPr lang="en-US" sz="2800" dirty="0" smtClean="0"/>
              <a:t> </a:t>
            </a:r>
            <a:r>
              <a:rPr lang="en-US" sz="2800" b="1" dirty="0" smtClean="0"/>
              <a:t>ON</a:t>
            </a:r>
            <a:r>
              <a:rPr lang="en-US" sz="2800" dirty="0" smtClean="0"/>
              <a:t> </a:t>
            </a:r>
            <a:r>
              <a:rPr lang="en-US" sz="2800" dirty="0" err="1" smtClean="0"/>
              <a:t>mytable</a:t>
            </a:r>
            <a:r>
              <a:rPr lang="en-US" sz="2800" dirty="0" smtClean="0"/>
              <a:t>(col2, col5)</a:t>
            </a:r>
          </a:p>
          <a:p>
            <a:pPr>
              <a:buNone/>
            </a:pPr>
            <a:r>
              <a:rPr lang="en-US" sz="2800" b="1" dirty="0" smtClean="0"/>
              <a:t>	CREATE INDEX </a:t>
            </a:r>
            <a:r>
              <a:rPr lang="en-US" sz="2800" dirty="0" err="1" smtClean="0"/>
              <a:t>myIdx</a:t>
            </a:r>
            <a:r>
              <a:rPr lang="en-US" sz="2800" dirty="0" smtClean="0"/>
              <a:t> </a:t>
            </a:r>
            <a:r>
              <a:rPr lang="en-US" sz="2800" b="1" dirty="0" smtClean="0"/>
              <a:t>ON</a:t>
            </a:r>
            <a:r>
              <a:rPr lang="en-US" sz="2800" dirty="0" smtClean="0"/>
              <a:t> </a:t>
            </a:r>
            <a:r>
              <a:rPr lang="en-US" sz="2800" dirty="0" err="1" smtClean="0"/>
              <a:t>mytable</a:t>
            </a:r>
            <a:r>
              <a:rPr lang="en-US" sz="2800" dirty="0" smtClean="0"/>
              <a:t>(col1, col3) </a:t>
            </a:r>
            <a:r>
              <a:rPr lang="en-US" sz="2800" b="1" dirty="0" smtClean="0"/>
              <a:t>CLUSTER</a:t>
            </a:r>
          </a:p>
          <a:p>
            <a:pPr>
              <a:buNone/>
            </a:pPr>
            <a:endParaRPr lang="en-US" sz="2800" b="1" dirty="0" smtClean="0"/>
          </a:p>
          <a:p>
            <a:r>
              <a:rPr lang="en-US" dirty="0" smtClean="0"/>
              <a:t>If a primary key is specified in the CREATE TABLE statement, an (</a:t>
            </a:r>
            <a:r>
              <a:rPr lang="en-US" dirty="0" err="1" smtClean="0"/>
              <a:t>unclustered</a:t>
            </a:r>
            <a:r>
              <a:rPr lang="en-US" dirty="0" smtClean="0"/>
              <a:t>) index is automatically created for the PK. </a:t>
            </a:r>
          </a:p>
          <a:p>
            <a:r>
              <a:rPr lang="en-US" dirty="0" smtClean="0"/>
              <a:t>To create a clustered PK index:</a:t>
            </a:r>
          </a:p>
          <a:p>
            <a:pPr lvl="1"/>
            <a:r>
              <a:rPr lang="en-US" dirty="0" smtClean="0"/>
              <a:t>Create table without PK constraint</a:t>
            </a:r>
          </a:p>
          <a:p>
            <a:pPr lvl="1"/>
            <a:r>
              <a:rPr lang="en-US" dirty="0" smtClean="0"/>
              <a:t>Create index on PK with cluster option</a:t>
            </a:r>
          </a:p>
          <a:p>
            <a:pPr lvl="1"/>
            <a:r>
              <a:rPr lang="en-US" dirty="0" smtClean="0"/>
              <a:t>Alter table to add PK constraint</a:t>
            </a:r>
          </a:p>
          <a:p>
            <a:r>
              <a:rPr lang="en-US" dirty="0" smtClean="0"/>
              <a:t>To get rid of unused indexes: </a:t>
            </a:r>
            <a:r>
              <a:rPr lang="en-US" b="1" dirty="0" smtClean="0"/>
              <a:t>DROP INDEX </a:t>
            </a:r>
            <a:r>
              <a:rPr lang="en-US" dirty="0" err="1" smtClean="0"/>
              <a:t>myIdx</a:t>
            </a:r>
            <a:r>
              <a:rPr lang="en-US" dirty="0" smtClean="0"/>
              <a:t>;</a:t>
            </a:r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02/18/2010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Lipyeow Lim -- University of Hawaii at Manoa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CF8E4-3793-4DC3-B726-EA6B537F129D}" type="slidenum">
              <a:rPr lang="en-US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speed </a:t>
            </a:r>
            <a:r>
              <a:rPr lang="en-US" dirty="0" smtClean="0"/>
              <a:t>u</a:t>
            </a:r>
            <a:r>
              <a:rPr lang="en-US" dirty="0" smtClean="0"/>
              <a:t>p queries?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02/18/2010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Lipyeow Lim -- University of Hawaii at Manoa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85596-13C1-4CB9-B2C0-B82D4E28DECA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914400" y="1600200"/>
            <a:ext cx="2819400" cy="119776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8" tIns="44450" rIns="90488" bIns="44450">
            <a:spAutoFit/>
          </a:bodyPr>
          <a:lstStyle/>
          <a:p>
            <a:r>
              <a:rPr lang="en-US" sz="2400" b="1" dirty="0">
                <a:latin typeface="+mn-lt"/>
              </a:rPr>
              <a:t>SELECT</a:t>
            </a:r>
            <a:r>
              <a:rPr lang="en-US" sz="2400" dirty="0">
                <a:latin typeface="+mn-lt"/>
              </a:rPr>
              <a:t>  </a:t>
            </a:r>
            <a:r>
              <a:rPr lang="en-US" sz="2400" dirty="0" smtClean="0">
                <a:latin typeface="+mn-lt"/>
              </a:rPr>
              <a:t>*</a:t>
            </a:r>
            <a:endParaRPr lang="en-US" sz="2400" dirty="0">
              <a:latin typeface="+mn-lt"/>
            </a:endParaRPr>
          </a:p>
          <a:p>
            <a:r>
              <a:rPr lang="en-US" sz="2400" b="1" dirty="0">
                <a:latin typeface="+mn-lt"/>
              </a:rPr>
              <a:t>FROM</a:t>
            </a:r>
            <a:r>
              <a:rPr lang="en-US" sz="2400" dirty="0">
                <a:latin typeface="+mn-lt"/>
              </a:rPr>
              <a:t>  </a:t>
            </a:r>
            <a:r>
              <a:rPr lang="en-US" sz="2400" dirty="0" smtClean="0">
                <a:latin typeface="+mn-lt"/>
              </a:rPr>
              <a:t>Sailors</a:t>
            </a:r>
            <a:endParaRPr lang="en-US" sz="2400" dirty="0">
              <a:latin typeface="+mn-lt"/>
            </a:endParaRPr>
          </a:p>
          <a:p>
            <a:r>
              <a:rPr lang="en-US" sz="2400" b="1" dirty="0">
                <a:latin typeface="+mn-lt"/>
              </a:rPr>
              <a:t>WHERE</a:t>
            </a:r>
            <a:r>
              <a:rPr lang="en-US" sz="2400" dirty="0">
                <a:latin typeface="+mn-lt"/>
              </a:rPr>
              <a:t>  </a:t>
            </a:r>
            <a:r>
              <a:rPr lang="en-US" sz="2400" dirty="0" smtClean="0">
                <a:latin typeface="+mn-lt"/>
              </a:rPr>
              <a:t>age&gt;40</a:t>
            </a:r>
            <a:endParaRPr lang="en-US" sz="2400" dirty="0">
              <a:latin typeface="+mn-lt"/>
            </a:endParaRPr>
          </a:p>
        </p:txBody>
      </p:sp>
      <p:grpSp>
        <p:nvGrpSpPr>
          <p:cNvPr id="87" name="Group 86"/>
          <p:cNvGrpSpPr/>
          <p:nvPr/>
        </p:nvGrpSpPr>
        <p:grpSpPr>
          <a:xfrm>
            <a:off x="914400" y="4572000"/>
            <a:ext cx="7086600" cy="1436132"/>
            <a:chOff x="914400" y="4572000"/>
            <a:chExt cx="7086600" cy="1436132"/>
          </a:xfrm>
        </p:grpSpPr>
        <p:sp>
          <p:nvSpPr>
            <p:cNvPr id="8" name="Rectangle 7"/>
            <p:cNvSpPr/>
            <p:nvPr/>
          </p:nvSpPr>
          <p:spPr>
            <a:xfrm>
              <a:off x="914400" y="4572000"/>
              <a:ext cx="7086600" cy="9906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914400" y="5638800"/>
              <a:ext cx="272382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File </a:t>
              </a:r>
              <a:r>
                <a:rPr lang="en-US" dirty="0" smtClean="0"/>
                <a:t>of Record for Sailors</a:t>
              </a:r>
              <a:endParaRPr lang="en-US" dirty="0"/>
            </a:p>
          </p:txBody>
        </p:sp>
        <p:grpSp>
          <p:nvGrpSpPr>
            <p:cNvPr id="10" name="Group 9"/>
            <p:cNvGrpSpPr/>
            <p:nvPr/>
          </p:nvGrpSpPr>
          <p:grpSpPr>
            <a:xfrm>
              <a:off x="2209800" y="4648200"/>
              <a:ext cx="1066800" cy="838200"/>
              <a:chOff x="1524000" y="3886200"/>
              <a:chExt cx="1066800" cy="838200"/>
            </a:xfrm>
          </p:grpSpPr>
          <p:sp>
            <p:nvSpPr>
              <p:cNvPr id="11" name="Rounded Rectangle 10"/>
              <p:cNvSpPr/>
              <p:nvPr/>
            </p:nvSpPr>
            <p:spPr>
              <a:xfrm>
                <a:off x="1524000" y="3886200"/>
                <a:ext cx="1066800" cy="838200"/>
              </a:xfrm>
              <a:prstGeom prst="round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1600200" y="4038600"/>
                <a:ext cx="76200" cy="533400"/>
              </a:xfrm>
              <a:prstGeom prst="rect">
                <a:avLst/>
              </a:prstGeom>
              <a:solidFill>
                <a:schemeClr val="accent2"/>
              </a:solidFill>
              <a:ln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1752600" y="4038600"/>
                <a:ext cx="76200" cy="533400"/>
              </a:xfrm>
              <a:prstGeom prst="rect">
                <a:avLst/>
              </a:prstGeom>
              <a:solidFill>
                <a:schemeClr val="accent2"/>
              </a:solidFill>
              <a:ln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1905000" y="4038600"/>
                <a:ext cx="76200" cy="533400"/>
              </a:xfrm>
              <a:prstGeom prst="rect">
                <a:avLst/>
              </a:prstGeom>
              <a:solidFill>
                <a:schemeClr val="accent2"/>
              </a:solidFill>
              <a:ln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Rectangle 14"/>
              <p:cNvSpPr/>
              <p:nvPr/>
            </p:nvSpPr>
            <p:spPr>
              <a:xfrm>
                <a:off x="2057400" y="4038600"/>
                <a:ext cx="76200" cy="533400"/>
              </a:xfrm>
              <a:prstGeom prst="rect">
                <a:avLst/>
              </a:prstGeom>
              <a:solidFill>
                <a:schemeClr val="accent2"/>
              </a:solidFill>
              <a:ln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2209800" y="4038600"/>
                <a:ext cx="76200" cy="533400"/>
              </a:xfrm>
              <a:prstGeom prst="rect">
                <a:avLst/>
              </a:prstGeom>
              <a:solidFill>
                <a:schemeClr val="accent2"/>
              </a:solidFill>
              <a:ln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Rectangle 16"/>
              <p:cNvSpPr/>
              <p:nvPr/>
            </p:nvSpPr>
            <p:spPr>
              <a:xfrm>
                <a:off x="2362200" y="4038600"/>
                <a:ext cx="76200" cy="533400"/>
              </a:xfrm>
              <a:prstGeom prst="rect">
                <a:avLst/>
              </a:prstGeom>
              <a:solidFill>
                <a:schemeClr val="accent2"/>
              </a:solidFill>
              <a:ln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8" name="Group 17"/>
            <p:cNvGrpSpPr/>
            <p:nvPr/>
          </p:nvGrpSpPr>
          <p:grpSpPr>
            <a:xfrm>
              <a:off x="3352800" y="4648200"/>
              <a:ext cx="1066800" cy="838200"/>
              <a:chOff x="1524000" y="3886200"/>
              <a:chExt cx="1066800" cy="838200"/>
            </a:xfrm>
          </p:grpSpPr>
          <p:sp>
            <p:nvSpPr>
              <p:cNvPr id="19" name="Rounded Rectangle 18"/>
              <p:cNvSpPr/>
              <p:nvPr/>
            </p:nvSpPr>
            <p:spPr>
              <a:xfrm>
                <a:off x="1524000" y="3886200"/>
                <a:ext cx="1066800" cy="838200"/>
              </a:xfrm>
              <a:prstGeom prst="round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Rectangle 19"/>
              <p:cNvSpPr/>
              <p:nvPr/>
            </p:nvSpPr>
            <p:spPr>
              <a:xfrm>
                <a:off x="1600200" y="4038600"/>
                <a:ext cx="76200" cy="533400"/>
              </a:xfrm>
              <a:prstGeom prst="rect">
                <a:avLst/>
              </a:prstGeom>
              <a:solidFill>
                <a:schemeClr val="accent2"/>
              </a:solidFill>
              <a:ln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Rectangle 20"/>
              <p:cNvSpPr/>
              <p:nvPr/>
            </p:nvSpPr>
            <p:spPr>
              <a:xfrm>
                <a:off x="1752600" y="4038600"/>
                <a:ext cx="76200" cy="533400"/>
              </a:xfrm>
              <a:prstGeom prst="rect">
                <a:avLst/>
              </a:prstGeom>
              <a:solidFill>
                <a:schemeClr val="accent2"/>
              </a:solidFill>
              <a:ln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Rectangle 21"/>
              <p:cNvSpPr/>
              <p:nvPr/>
            </p:nvSpPr>
            <p:spPr>
              <a:xfrm>
                <a:off x="1905000" y="4038600"/>
                <a:ext cx="76200" cy="533400"/>
              </a:xfrm>
              <a:prstGeom prst="rect">
                <a:avLst/>
              </a:prstGeom>
              <a:solidFill>
                <a:schemeClr val="accent2"/>
              </a:solidFill>
              <a:ln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Rectangle 22"/>
              <p:cNvSpPr/>
              <p:nvPr/>
            </p:nvSpPr>
            <p:spPr>
              <a:xfrm>
                <a:off x="2057400" y="4038600"/>
                <a:ext cx="76200" cy="533400"/>
              </a:xfrm>
              <a:prstGeom prst="rect">
                <a:avLst/>
              </a:prstGeom>
              <a:solidFill>
                <a:schemeClr val="accent2"/>
              </a:solidFill>
              <a:ln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Rectangle 23"/>
              <p:cNvSpPr/>
              <p:nvPr/>
            </p:nvSpPr>
            <p:spPr>
              <a:xfrm>
                <a:off x="2209800" y="4038600"/>
                <a:ext cx="76200" cy="533400"/>
              </a:xfrm>
              <a:prstGeom prst="rect">
                <a:avLst/>
              </a:prstGeom>
              <a:solidFill>
                <a:schemeClr val="accent2"/>
              </a:solidFill>
              <a:ln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Rectangle 24"/>
              <p:cNvSpPr/>
              <p:nvPr/>
            </p:nvSpPr>
            <p:spPr>
              <a:xfrm>
                <a:off x="2362200" y="4038600"/>
                <a:ext cx="76200" cy="533400"/>
              </a:xfrm>
              <a:prstGeom prst="rect">
                <a:avLst/>
              </a:prstGeom>
              <a:solidFill>
                <a:schemeClr val="accent2"/>
              </a:solidFill>
              <a:ln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6" name="Group 25"/>
            <p:cNvGrpSpPr/>
            <p:nvPr/>
          </p:nvGrpSpPr>
          <p:grpSpPr>
            <a:xfrm>
              <a:off x="4495800" y="4648200"/>
              <a:ext cx="1066800" cy="838200"/>
              <a:chOff x="1524000" y="3886200"/>
              <a:chExt cx="1066800" cy="838200"/>
            </a:xfrm>
          </p:grpSpPr>
          <p:sp>
            <p:nvSpPr>
              <p:cNvPr id="27" name="Rounded Rectangle 26"/>
              <p:cNvSpPr/>
              <p:nvPr/>
            </p:nvSpPr>
            <p:spPr>
              <a:xfrm>
                <a:off x="1524000" y="3886200"/>
                <a:ext cx="1066800" cy="838200"/>
              </a:xfrm>
              <a:prstGeom prst="round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Rectangle 27"/>
              <p:cNvSpPr/>
              <p:nvPr/>
            </p:nvSpPr>
            <p:spPr>
              <a:xfrm>
                <a:off x="1600200" y="4038600"/>
                <a:ext cx="76200" cy="533400"/>
              </a:xfrm>
              <a:prstGeom prst="rect">
                <a:avLst/>
              </a:prstGeom>
              <a:solidFill>
                <a:schemeClr val="accent2"/>
              </a:solidFill>
              <a:ln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Rectangle 28"/>
              <p:cNvSpPr/>
              <p:nvPr/>
            </p:nvSpPr>
            <p:spPr>
              <a:xfrm>
                <a:off x="1752600" y="4038600"/>
                <a:ext cx="76200" cy="533400"/>
              </a:xfrm>
              <a:prstGeom prst="rect">
                <a:avLst/>
              </a:prstGeom>
              <a:solidFill>
                <a:schemeClr val="accent2"/>
              </a:solidFill>
              <a:ln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Rectangle 29"/>
              <p:cNvSpPr/>
              <p:nvPr/>
            </p:nvSpPr>
            <p:spPr>
              <a:xfrm>
                <a:off x="1905000" y="4038600"/>
                <a:ext cx="76200" cy="533400"/>
              </a:xfrm>
              <a:prstGeom prst="rect">
                <a:avLst/>
              </a:prstGeom>
              <a:solidFill>
                <a:schemeClr val="accent2"/>
              </a:solidFill>
              <a:ln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Rectangle 30"/>
              <p:cNvSpPr/>
              <p:nvPr/>
            </p:nvSpPr>
            <p:spPr>
              <a:xfrm>
                <a:off x="2057400" y="4038600"/>
                <a:ext cx="76200" cy="533400"/>
              </a:xfrm>
              <a:prstGeom prst="rect">
                <a:avLst/>
              </a:prstGeom>
              <a:solidFill>
                <a:schemeClr val="accent2"/>
              </a:solidFill>
              <a:ln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Rectangle 31"/>
              <p:cNvSpPr/>
              <p:nvPr/>
            </p:nvSpPr>
            <p:spPr>
              <a:xfrm>
                <a:off x="2209800" y="4038600"/>
                <a:ext cx="76200" cy="533400"/>
              </a:xfrm>
              <a:prstGeom prst="rect">
                <a:avLst/>
              </a:prstGeom>
              <a:solidFill>
                <a:schemeClr val="accent2"/>
              </a:solidFill>
              <a:ln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Rectangle 32"/>
              <p:cNvSpPr/>
              <p:nvPr/>
            </p:nvSpPr>
            <p:spPr>
              <a:xfrm>
                <a:off x="2362200" y="4038600"/>
                <a:ext cx="76200" cy="533400"/>
              </a:xfrm>
              <a:prstGeom prst="rect">
                <a:avLst/>
              </a:prstGeom>
              <a:solidFill>
                <a:schemeClr val="accent2"/>
              </a:solidFill>
              <a:ln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4" name="Group 33"/>
            <p:cNvGrpSpPr/>
            <p:nvPr/>
          </p:nvGrpSpPr>
          <p:grpSpPr>
            <a:xfrm>
              <a:off x="5638800" y="4648200"/>
              <a:ext cx="1066800" cy="838200"/>
              <a:chOff x="1524000" y="3886200"/>
              <a:chExt cx="1066800" cy="838200"/>
            </a:xfrm>
          </p:grpSpPr>
          <p:sp>
            <p:nvSpPr>
              <p:cNvPr id="35" name="Rounded Rectangle 34"/>
              <p:cNvSpPr/>
              <p:nvPr/>
            </p:nvSpPr>
            <p:spPr>
              <a:xfrm>
                <a:off x="1524000" y="3886200"/>
                <a:ext cx="1066800" cy="838200"/>
              </a:xfrm>
              <a:prstGeom prst="round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Rectangle 35"/>
              <p:cNvSpPr/>
              <p:nvPr/>
            </p:nvSpPr>
            <p:spPr>
              <a:xfrm>
                <a:off x="1600200" y="4038600"/>
                <a:ext cx="76200" cy="533400"/>
              </a:xfrm>
              <a:prstGeom prst="rect">
                <a:avLst/>
              </a:prstGeom>
              <a:solidFill>
                <a:schemeClr val="accent2"/>
              </a:solidFill>
              <a:ln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Rectangle 36"/>
              <p:cNvSpPr/>
              <p:nvPr/>
            </p:nvSpPr>
            <p:spPr>
              <a:xfrm>
                <a:off x="1752600" y="4038600"/>
                <a:ext cx="76200" cy="533400"/>
              </a:xfrm>
              <a:prstGeom prst="rect">
                <a:avLst/>
              </a:prstGeom>
              <a:solidFill>
                <a:schemeClr val="accent2"/>
              </a:solidFill>
              <a:ln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Rectangle 37"/>
              <p:cNvSpPr/>
              <p:nvPr/>
            </p:nvSpPr>
            <p:spPr>
              <a:xfrm>
                <a:off x="1905000" y="4038600"/>
                <a:ext cx="76200" cy="533400"/>
              </a:xfrm>
              <a:prstGeom prst="rect">
                <a:avLst/>
              </a:prstGeom>
              <a:solidFill>
                <a:schemeClr val="accent2"/>
              </a:solidFill>
              <a:ln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Rectangle 38"/>
              <p:cNvSpPr/>
              <p:nvPr/>
            </p:nvSpPr>
            <p:spPr>
              <a:xfrm>
                <a:off x="2057400" y="4038600"/>
                <a:ext cx="76200" cy="533400"/>
              </a:xfrm>
              <a:prstGeom prst="rect">
                <a:avLst/>
              </a:prstGeom>
              <a:solidFill>
                <a:schemeClr val="accent2"/>
              </a:solidFill>
              <a:ln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Rectangle 39"/>
              <p:cNvSpPr/>
              <p:nvPr/>
            </p:nvSpPr>
            <p:spPr>
              <a:xfrm>
                <a:off x="2209800" y="4038600"/>
                <a:ext cx="76200" cy="533400"/>
              </a:xfrm>
              <a:prstGeom prst="rect">
                <a:avLst/>
              </a:prstGeom>
              <a:solidFill>
                <a:schemeClr val="accent2"/>
              </a:solidFill>
              <a:ln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Rectangle 40"/>
              <p:cNvSpPr/>
              <p:nvPr/>
            </p:nvSpPr>
            <p:spPr>
              <a:xfrm>
                <a:off x="2362200" y="4038600"/>
                <a:ext cx="76200" cy="533400"/>
              </a:xfrm>
              <a:prstGeom prst="rect">
                <a:avLst/>
              </a:prstGeom>
              <a:solidFill>
                <a:schemeClr val="accent2"/>
              </a:solidFill>
              <a:ln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2" name="Group 41"/>
            <p:cNvGrpSpPr/>
            <p:nvPr/>
          </p:nvGrpSpPr>
          <p:grpSpPr>
            <a:xfrm>
              <a:off x="6781800" y="4648200"/>
              <a:ext cx="1066800" cy="838200"/>
              <a:chOff x="1524000" y="3886200"/>
              <a:chExt cx="1066800" cy="838200"/>
            </a:xfrm>
          </p:grpSpPr>
          <p:sp>
            <p:nvSpPr>
              <p:cNvPr id="43" name="Rounded Rectangle 42"/>
              <p:cNvSpPr/>
              <p:nvPr/>
            </p:nvSpPr>
            <p:spPr>
              <a:xfrm>
                <a:off x="1524000" y="3886200"/>
                <a:ext cx="1066800" cy="838200"/>
              </a:xfrm>
              <a:prstGeom prst="round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Rectangle 43"/>
              <p:cNvSpPr/>
              <p:nvPr/>
            </p:nvSpPr>
            <p:spPr>
              <a:xfrm>
                <a:off x="1600200" y="4038600"/>
                <a:ext cx="76200" cy="533400"/>
              </a:xfrm>
              <a:prstGeom prst="rect">
                <a:avLst/>
              </a:prstGeom>
              <a:solidFill>
                <a:schemeClr val="accent2"/>
              </a:solidFill>
              <a:ln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Rectangle 44"/>
              <p:cNvSpPr/>
              <p:nvPr/>
            </p:nvSpPr>
            <p:spPr>
              <a:xfrm>
                <a:off x="1752600" y="4038600"/>
                <a:ext cx="76200" cy="533400"/>
              </a:xfrm>
              <a:prstGeom prst="rect">
                <a:avLst/>
              </a:prstGeom>
              <a:solidFill>
                <a:schemeClr val="accent2"/>
              </a:solidFill>
              <a:ln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Rectangle 45"/>
              <p:cNvSpPr/>
              <p:nvPr/>
            </p:nvSpPr>
            <p:spPr>
              <a:xfrm>
                <a:off x="1905000" y="4038600"/>
                <a:ext cx="76200" cy="533400"/>
              </a:xfrm>
              <a:prstGeom prst="rect">
                <a:avLst/>
              </a:prstGeom>
              <a:solidFill>
                <a:schemeClr val="accent2"/>
              </a:solidFill>
              <a:ln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Rectangle 46"/>
              <p:cNvSpPr/>
              <p:nvPr/>
            </p:nvSpPr>
            <p:spPr>
              <a:xfrm>
                <a:off x="2057400" y="4038600"/>
                <a:ext cx="76200" cy="533400"/>
              </a:xfrm>
              <a:prstGeom prst="rect">
                <a:avLst/>
              </a:prstGeom>
              <a:solidFill>
                <a:schemeClr val="accent2"/>
              </a:solidFill>
              <a:ln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Rectangle 47"/>
              <p:cNvSpPr/>
              <p:nvPr/>
            </p:nvSpPr>
            <p:spPr>
              <a:xfrm>
                <a:off x="2209800" y="4038600"/>
                <a:ext cx="76200" cy="533400"/>
              </a:xfrm>
              <a:prstGeom prst="rect">
                <a:avLst/>
              </a:prstGeom>
              <a:solidFill>
                <a:schemeClr val="accent2"/>
              </a:solidFill>
              <a:ln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" name="Rectangle 48"/>
              <p:cNvSpPr/>
              <p:nvPr/>
            </p:nvSpPr>
            <p:spPr>
              <a:xfrm>
                <a:off x="2362200" y="4038600"/>
                <a:ext cx="76200" cy="533400"/>
              </a:xfrm>
              <a:prstGeom prst="rect">
                <a:avLst/>
              </a:prstGeom>
              <a:solidFill>
                <a:schemeClr val="accent2"/>
              </a:solidFill>
              <a:ln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0" name="Group 49"/>
            <p:cNvGrpSpPr/>
            <p:nvPr/>
          </p:nvGrpSpPr>
          <p:grpSpPr>
            <a:xfrm>
              <a:off x="1066800" y="4648200"/>
              <a:ext cx="1066800" cy="838200"/>
              <a:chOff x="914400" y="2590800"/>
              <a:chExt cx="1066800" cy="838200"/>
            </a:xfrm>
          </p:grpSpPr>
          <p:sp>
            <p:nvSpPr>
              <p:cNvPr id="51" name="Rounded Rectangle 50"/>
              <p:cNvSpPr/>
              <p:nvPr/>
            </p:nvSpPr>
            <p:spPr>
              <a:xfrm>
                <a:off x="914400" y="2590800"/>
                <a:ext cx="1066800" cy="838200"/>
              </a:xfrm>
              <a:prstGeom prst="round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" name="Rectangle 51"/>
              <p:cNvSpPr/>
              <p:nvPr/>
            </p:nvSpPr>
            <p:spPr>
              <a:xfrm>
                <a:off x="990600" y="2743200"/>
                <a:ext cx="76200" cy="533400"/>
              </a:xfrm>
              <a:prstGeom prst="rect">
                <a:avLst/>
              </a:prstGeom>
              <a:solidFill>
                <a:schemeClr val="accent2"/>
              </a:solidFill>
              <a:ln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" name="Rectangle 52"/>
              <p:cNvSpPr/>
              <p:nvPr/>
            </p:nvSpPr>
            <p:spPr>
              <a:xfrm>
                <a:off x="1143000" y="2743200"/>
                <a:ext cx="76200" cy="533400"/>
              </a:xfrm>
              <a:prstGeom prst="rect">
                <a:avLst/>
              </a:prstGeom>
              <a:solidFill>
                <a:schemeClr val="accent2"/>
              </a:solidFill>
              <a:ln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" name="Rectangle 53"/>
              <p:cNvSpPr/>
              <p:nvPr/>
            </p:nvSpPr>
            <p:spPr>
              <a:xfrm>
                <a:off x="1295400" y="2743200"/>
                <a:ext cx="76200" cy="533400"/>
              </a:xfrm>
              <a:prstGeom prst="rect">
                <a:avLst/>
              </a:prstGeom>
              <a:solidFill>
                <a:schemeClr val="accent2"/>
              </a:solidFill>
              <a:ln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" name="Rectangle 54"/>
              <p:cNvSpPr/>
              <p:nvPr/>
            </p:nvSpPr>
            <p:spPr>
              <a:xfrm>
                <a:off x="1447800" y="2743200"/>
                <a:ext cx="76200" cy="533400"/>
              </a:xfrm>
              <a:prstGeom prst="rect">
                <a:avLst/>
              </a:prstGeom>
              <a:solidFill>
                <a:schemeClr val="accent2"/>
              </a:solidFill>
              <a:ln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" name="Rectangle 55"/>
              <p:cNvSpPr/>
              <p:nvPr/>
            </p:nvSpPr>
            <p:spPr>
              <a:xfrm>
                <a:off x="1600200" y="2743200"/>
                <a:ext cx="76200" cy="533400"/>
              </a:xfrm>
              <a:prstGeom prst="rect">
                <a:avLst/>
              </a:prstGeom>
              <a:solidFill>
                <a:schemeClr val="accent2"/>
              </a:solidFill>
              <a:ln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" name="Rectangle 56"/>
              <p:cNvSpPr/>
              <p:nvPr/>
            </p:nvSpPr>
            <p:spPr>
              <a:xfrm>
                <a:off x="1752600" y="2743200"/>
                <a:ext cx="76200" cy="533400"/>
              </a:xfrm>
              <a:prstGeom prst="rect">
                <a:avLst/>
              </a:prstGeom>
              <a:solidFill>
                <a:schemeClr val="accent2"/>
              </a:solidFill>
              <a:ln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88" name="Group 87"/>
          <p:cNvGrpSpPr/>
          <p:nvPr/>
        </p:nvGrpSpPr>
        <p:grpSpPr>
          <a:xfrm>
            <a:off x="914400" y="3048000"/>
            <a:ext cx="7086600" cy="1359932"/>
            <a:chOff x="914400" y="3048000"/>
            <a:chExt cx="7086600" cy="1359932"/>
          </a:xfrm>
        </p:grpSpPr>
        <p:sp>
          <p:nvSpPr>
            <p:cNvPr id="59" name="Rectangle 58"/>
            <p:cNvSpPr/>
            <p:nvPr/>
          </p:nvSpPr>
          <p:spPr>
            <a:xfrm>
              <a:off x="914400" y="3048000"/>
              <a:ext cx="7086600" cy="9906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Rectangle 59"/>
            <p:cNvSpPr/>
            <p:nvPr/>
          </p:nvSpPr>
          <p:spPr>
            <a:xfrm>
              <a:off x="1165410" y="3276600"/>
              <a:ext cx="76200" cy="533400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Rectangle 60"/>
            <p:cNvSpPr/>
            <p:nvPr/>
          </p:nvSpPr>
          <p:spPr>
            <a:xfrm>
              <a:off x="1420904" y="3276600"/>
              <a:ext cx="76200" cy="533400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Rectangle 61"/>
            <p:cNvSpPr/>
            <p:nvPr/>
          </p:nvSpPr>
          <p:spPr>
            <a:xfrm>
              <a:off x="1676398" y="3276600"/>
              <a:ext cx="76200" cy="533400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Rectangle 62"/>
            <p:cNvSpPr/>
            <p:nvPr/>
          </p:nvSpPr>
          <p:spPr>
            <a:xfrm>
              <a:off x="1931892" y="3276600"/>
              <a:ext cx="76200" cy="533400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Rectangle 63"/>
            <p:cNvSpPr/>
            <p:nvPr/>
          </p:nvSpPr>
          <p:spPr>
            <a:xfrm>
              <a:off x="2187386" y="3276600"/>
              <a:ext cx="76200" cy="533400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Rectangle 64"/>
            <p:cNvSpPr/>
            <p:nvPr/>
          </p:nvSpPr>
          <p:spPr>
            <a:xfrm>
              <a:off x="2442880" y="3276600"/>
              <a:ext cx="76200" cy="533400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Rectangle 65"/>
            <p:cNvSpPr/>
            <p:nvPr/>
          </p:nvSpPr>
          <p:spPr>
            <a:xfrm>
              <a:off x="2698374" y="3276600"/>
              <a:ext cx="76200" cy="533400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Rectangle 66"/>
            <p:cNvSpPr/>
            <p:nvPr/>
          </p:nvSpPr>
          <p:spPr>
            <a:xfrm>
              <a:off x="2953868" y="3276600"/>
              <a:ext cx="76200" cy="533400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Rectangle 67"/>
            <p:cNvSpPr/>
            <p:nvPr/>
          </p:nvSpPr>
          <p:spPr>
            <a:xfrm>
              <a:off x="3209362" y="3276600"/>
              <a:ext cx="76200" cy="533400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Rectangle 68"/>
            <p:cNvSpPr/>
            <p:nvPr/>
          </p:nvSpPr>
          <p:spPr>
            <a:xfrm>
              <a:off x="3464856" y="3276600"/>
              <a:ext cx="76200" cy="533400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Rectangle 69"/>
            <p:cNvSpPr/>
            <p:nvPr/>
          </p:nvSpPr>
          <p:spPr>
            <a:xfrm>
              <a:off x="3720350" y="3276600"/>
              <a:ext cx="76200" cy="533400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Rectangle 70"/>
            <p:cNvSpPr/>
            <p:nvPr/>
          </p:nvSpPr>
          <p:spPr>
            <a:xfrm>
              <a:off x="3975844" y="3276600"/>
              <a:ext cx="76200" cy="533400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Rectangle 71"/>
            <p:cNvSpPr/>
            <p:nvPr/>
          </p:nvSpPr>
          <p:spPr>
            <a:xfrm>
              <a:off x="4231338" y="3276600"/>
              <a:ext cx="76200" cy="533400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Rectangle 72"/>
            <p:cNvSpPr/>
            <p:nvPr/>
          </p:nvSpPr>
          <p:spPr>
            <a:xfrm>
              <a:off x="4486832" y="3276600"/>
              <a:ext cx="76200" cy="533400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Rectangle 73"/>
            <p:cNvSpPr/>
            <p:nvPr/>
          </p:nvSpPr>
          <p:spPr>
            <a:xfrm>
              <a:off x="4742326" y="3276600"/>
              <a:ext cx="76200" cy="533400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Rectangle 74"/>
            <p:cNvSpPr/>
            <p:nvPr/>
          </p:nvSpPr>
          <p:spPr>
            <a:xfrm>
              <a:off x="4997820" y="3276600"/>
              <a:ext cx="76200" cy="533400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Rectangle 75"/>
            <p:cNvSpPr/>
            <p:nvPr/>
          </p:nvSpPr>
          <p:spPr>
            <a:xfrm>
              <a:off x="5253314" y="3276600"/>
              <a:ext cx="76200" cy="533400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Rectangle 76"/>
            <p:cNvSpPr/>
            <p:nvPr/>
          </p:nvSpPr>
          <p:spPr>
            <a:xfrm>
              <a:off x="5508810" y="3276600"/>
              <a:ext cx="76200" cy="533400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Rectangle 77"/>
            <p:cNvSpPr/>
            <p:nvPr/>
          </p:nvSpPr>
          <p:spPr>
            <a:xfrm>
              <a:off x="5755340" y="3276600"/>
              <a:ext cx="76200" cy="533400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Rectangle 78"/>
            <p:cNvSpPr/>
            <p:nvPr/>
          </p:nvSpPr>
          <p:spPr>
            <a:xfrm>
              <a:off x="6010834" y="3276600"/>
              <a:ext cx="76200" cy="533400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Rectangle 79"/>
            <p:cNvSpPr/>
            <p:nvPr/>
          </p:nvSpPr>
          <p:spPr>
            <a:xfrm>
              <a:off x="6266328" y="3276600"/>
              <a:ext cx="76200" cy="533400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Rectangle 80"/>
            <p:cNvSpPr/>
            <p:nvPr/>
          </p:nvSpPr>
          <p:spPr>
            <a:xfrm>
              <a:off x="6521822" y="3276600"/>
              <a:ext cx="76200" cy="533400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Rectangle 81"/>
            <p:cNvSpPr/>
            <p:nvPr/>
          </p:nvSpPr>
          <p:spPr>
            <a:xfrm>
              <a:off x="6777316" y="3276600"/>
              <a:ext cx="76200" cy="533400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Rectangle 82"/>
            <p:cNvSpPr/>
            <p:nvPr/>
          </p:nvSpPr>
          <p:spPr>
            <a:xfrm>
              <a:off x="7032810" y="3276600"/>
              <a:ext cx="76200" cy="533400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Rectangle 83"/>
            <p:cNvSpPr/>
            <p:nvPr/>
          </p:nvSpPr>
          <p:spPr>
            <a:xfrm>
              <a:off x="7288304" y="3276600"/>
              <a:ext cx="76200" cy="533400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Rectangle 84"/>
            <p:cNvSpPr/>
            <p:nvPr/>
          </p:nvSpPr>
          <p:spPr>
            <a:xfrm>
              <a:off x="7543800" y="3276600"/>
              <a:ext cx="76200" cy="533400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TextBox 85"/>
            <p:cNvSpPr txBox="1"/>
            <p:nvPr/>
          </p:nvSpPr>
          <p:spPr>
            <a:xfrm>
              <a:off x="914400" y="4038600"/>
              <a:ext cx="331379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Array </a:t>
              </a:r>
              <a:r>
                <a:rPr lang="en-US" dirty="0" smtClean="0"/>
                <a:t>of Sailor </a:t>
              </a:r>
              <a:r>
                <a:rPr lang="en-US" dirty="0" err="1" smtClean="0"/>
                <a:t>Tuples</a:t>
              </a:r>
              <a:r>
                <a:rPr lang="en-US" dirty="0" smtClean="0"/>
                <a:t>/Records</a:t>
              </a:r>
              <a:endParaRPr 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/>
          <a:lstStyle/>
          <a:p>
            <a:r>
              <a:rPr lang="en-US" dirty="0" smtClean="0"/>
              <a:t>Binary Search Trees</a:t>
            </a:r>
            <a:endParaRPr lang="en-US" dirty="0"/>
          </a:p>
        </p:txBody>
      </p:sp>
      <p:sp>
        <p:nvSpPr>
          <p:cNvPr id="97" name="Content Placeholder 96"/>
          <p:cNvSpPr>
            <a:spLocks noGrp="1"/>
          </p:cNvSpPr>
          <p:nvPr>
            <p:ph idx="1"/>
          </p:nvPr>
        </p:nvSpPr>
        <p:spPr>
          <a:xfrm>
            <a:off x="457200" y="4419600"/>
            <a:ext cx="8229600" cy="18288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Given search value</a:t>
            </a:r>
          </a:p>
          <a:p>
            <a:pPr lvl="1"/>
            <a:r>
              <a:rPr lang="en-US" dirty="0" smtClean="0"/>
              <a:t>if value &lt; </a:t>
            </a:r>
            <a:r>
              <a:rPr lang="en-US" dirty="0" err="1" smtClean="0"/>
              <a:t>node.value</a:t>
            </a:r>
            <a:r>
              <a:rPr lang="en-US" dirty="0" smtClean="0"/>
              <a:t>, then follow left pointer</a:t>
            </a:r>
          </a:p>
          <a:p>
            <a:pPr lvl="1"/>
            <a:r>
              <a:rPr lang="en-US" dirty="0" smtClean="0"/>
              <a:t>Else follow right pointer</a:t>
            </a:r>
          </a:p>
          <a:p>
            <a:r>
              <a:rPr lang="en-US" dirty="0" smtClean="0"/>
              <a:t>How do generalize each index node to an index page ?</a:t>
            </a:r>
          </a:p>
          <a:p>
            <a:r>
              <a:rPr lang="en-US" dirty="0" smtClean="0"/>
              <a:t>How do we generalize this to search pages of records ?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02/18/2010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Lipyeow Lim -- University of Hawaii at Manoa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31DCD-F7CC-4C1E-9F1E-5AEAF1A1BE2F}" type="slidenum">
              <a:rPr lang="en-US" smtClean="0"/>
              <a:pPr/>
              <a:t>3</a:t>
            </a:fld>
            <a:endParaRPr lang="en-US"/>
          </a:p>
        </p:txBody>
      </p:sp>
      <p:grpSp>
        <p:nvGrpSpPr>
          <p:cNvPr id="98" name="Group 97"/>
          <p:cNvGrpSpPr/>
          <p:nvPr/>
        </p:nvGrpSpPr>
        <p:grpSpPr>
          <a:xfrm>
            <a:off x="1676400" y="1143000"/>
            <a:ext cx="5943600" cy="3048000"/>
            <a:chOff x="1676400" y="1600200"/>
            <a:chExt cx="5943600" cy="3048000"/>
          </a:xfrm>
        </p:grpSpPr>
        <p:grpSp>
          <p:nvGrpSpPr>
            <p:cNvPr id="13" name="Group 12"/>
            <p:cNvGrpSpPr/>
            <p:nvPr/>
          </p:nvGrpSpPr>
          <p:grpSpPr>
            <a:xfrm>
              <a:off x="4038600" y="1600200"/>
              <a:ext cx="762000" cy="381000"/>
              <a:chOff x="3886200" y="2057400"/>
              <a:chExt cx="762000" cy="381000"/>
            </a:xfrm>
          </p:grpSpPr>
          <p:sp>
            <p:nvSpPr>
              <p:cNvPr id="6" name="Rectangle 5"/>
              <p:cNvSpPr/>
              <p:nvPr/>
            </p:nvSpPr>
            <p:spPr>
              <a:xfrm>
                <a:off x="4038600" y="2057400"/>
                <a:ext cx="457200" cy="381000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2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8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" name="Rectangle 6"/>
              <p:cNvSpPr/>
              <p:nvPr/>
            </p:nvSpPr>
            <p:spPr>
              <a:xfrm>
                <a:off x="4495800" y="2057400"/>
                <a:ext cx="152400" cy="381000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Rectangle 7"/>
              <p:cNvSpPr/>
              <p:nvPr/>
            </p:nvSpPr>
            <p:spPr>
              <a:xfrm>
                <a:off x="3886200" y="2057400"/>
                <a:ext cx="152400" cy="381000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2" name="Group 11"/>
            <p:cNvGrpSpPr/>
            <p:nvPr/>
          </p:nvGrpSpPr>
          <p:grpSpPr>
            <a:xfrm>
              <a:off x="2971800" y="2438400"/>
              <a:ext cx="762000" cy="381000"/>
              <a:chOff x="4038600" y="2209800"/>
              <a:chExt cx="762000" cy="381000"/>
            </a:xfrm>
          </p:grpSpPr>
          <p:sp>
            <p:nvSpPr>
              <p:cNvPr id="9" name="Rectangle 8"/>
              <p:cNvSpPr/>
              <p:nvPr/>
            </p:nvSpPr>
            <p:spPr>
              <a:xfrm>
                <a:off x="4191000" y="2209800"/>
                <a:ext cx="457200" cy="381000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21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4648200" y="2209800"/>
                <a:ext cx="152400" cy="381000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4038600" y="2209800"/>
                <a:ext cx="152400" cy="381000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5" name="Rectangle 14"/>
            <p:cNvSpPr/>
            <p:nvPr/>
          </p:nvSpPr>
          <p:spPr>
            <a:xfrm>
              <a:off x="1676400" y="4267200"/>
              <a:ext cx="457200" cy="3810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18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2133600" y="4267200"/>
              <a:ext cx="457200" cy="3810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20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2590800" y="4267200"/>
              <a:ext cx="457200" cy="3810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21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3048000" y="4267200"/>
              <a:ext cx="457200" cy="3810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21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3505200" y="4267200"/>
              <a:ext cx="457200" cy="3810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26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3962400" y="4267200"/>
              <a:ext cx="457200" cy="3810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27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4419600" y="4267200"/>
              <a:ext cx="457200" cy="3810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28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4876800" y="4267200"/>
              <a:ext cx="457200" cy="3810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30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5334000" y="4267200"/>
              <a:ext cx="457200" cy="3810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3</a:t>
              </a:r>
              <a:r>
                <a:rPr lang="en-US" dirty="0" smtClean="0">
                  <a:solidFill>
                    <a:schemeClr val="tx1"/>
                  </a:solidFill>
                </a:rPr>
                <a:t>1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5791200" y="4267200"/>
              <a:ext cx="457200" cy="3810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34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6248400" y="4267200"/>
              <a:ext cx="457200" cy="3810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37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6705600" y="4267200"/>
              <a:ext cx="457200" cy="3810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41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2" name="Rectangle 31"/>
            <p:cNvSpPr/>
            <p:nvPr/>
          </p:nvSpPr>
          <p:spPr>
            <a:xfrm>
              <a:off x="7162800" y="4267200"/>
              <a:ext cx="457200" cy="3810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45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grpSp>
          <p:nvGrpSpPr>
            <p:cNvPr id="33" name="Group 32"/>
            <p:cNvGrpSpPr/>
            <p:nvPr/>
          </p:nvGrpSpPr>
          <p:grpSpPr>
            <a:xfrm>
              <a:off x="5257800" y="2438400"/>
              <a:ext cx="762000" cy="381000"/>
              <a:chOff x="3886200" y="2057400"/>
              <a:chExt cx="762000" cy="381000"/>
            </a:xfrm>
          </p:grpSpPr>
          <p:sp>
            <p:nvSpPr>
              <p:cNvPr id="34" name="Rectangle 33"/>
              <p:cNvSpPr/>
              <p:nvPr/>
            </p:nvSpPr>
            <p:spPr>
              <a:xfrm>
                <a:off x="4038600" y="2057400"/>
                <a:ext cx="457200" cy="381000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34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5" name="Rectangle 34"/>
              <p:cNvSpPr/>
              <p:nvPr/>
            </p:nvSpPr>
            <p:spPr>
              <a:xfrm>
                <a:off x="4495800" y="2057400"/>
                <a:ext cx="152400" cy="381000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Rectangle 35"/>
              <p:cNvSpPr/>
              <p:nvPr/>
            </p:nvSpPr>
            <p:spPr>
              <a:xfrm>
                <a:off x="3886200" y="2057400"/>
                <a:ext cx="152400" cy="381000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7" name="Group 36"/>
            <p:cNvGrpSpPr/>
            <p:nvPr/>
          </p:nvGrpSpPr>
          <p:grpSpPr>
            <a:xfrm>
              <a:off x="1905000" y="3276600"/>
              <a:ext cx="762000" cy="381000"/>
              <a:chOff x="3886200" y="2057400"/>
              <a:chExt cx="762000" cy="381000"/>
            </a:xfrm>
          </p:grpSpPr>
          <p:sp>
            <p:nvSpPr>
              <p:cNvPr id="38" name="Rectangle 37"/>
              <p:cNvSpPr/>
              <p:nvPr/>
            </p:nvSpPr>
            <p:spPr>
              <a:xfrm>
                <a:off x="4038600" y="2057400"/>
                <a:ext cx="457200" cy="381000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20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9" name="Rectangle 38"/>
              <p:cNvSpPr/>
              <p:nvPr/>
            </p:nvSpPr>
            <p:spPr>
              <a:xfrm>
                <a:off x="4495800" y="2057400"/>
                <a:ext cx="152400" cy="381000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Rectangle 39"/>
              <p:cNvSpPr/>
              <p:nvPr/>
            </p:nvSpPr>
            <p:spPr>
              <a:xfrm>
                <a:off x="3886200" y="2057400"/>
                <a:ext cx="152400" cy="381000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1" name="Group 40"/>
            <p:cNvGrpSpPr/>
            <p:nvPr/>
          </p:nvGrpSpPr>
          <p:grpSpPr>
            <a:xfrm>
              <a:off x="3505200" y="3276600"/>
              <a:ext cx="762000" cy="381000"/>
              <a:chOff x="3886200" y="2057400"/>
              <a:chExt cx="762000" cy="381000"/>
            </a:xfrm>
          </p:grpSpPr>
          <p:sp>
            <p:nvSpPr>
              <p:cNvPr id="42" name="Rectangle 41"/>
              <p:cNvSpPr/>
              <p:nvPr/>
            </p:nvSpPr>
            <p:spPr>
              <a:xfrm>
                <a:off x="4038600" y="2057400"/>
                <a:ext cx="457200" cy="381000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26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3" name="Rectangle 42"/>
              <p:cNvSpPr/>
              <p:nvPr/>
            </p:nvSpPr>
            <p:spPr>
              <a:xfrm>
                <a:off x="4495800" y="2057400"/>
                <a:ext cx="152400" cy="381000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Rectangle 43"/>
              <p:cNvSpPr/>
              <p:nvPr/>
            </p:nvSpPr>
            <p:spPr>
              <a:xfrm>
                <a:off x="3886200" y="2057400"/>
                <a:ext cx="152400" cy="381000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5" name="Group 44"/>
            <p:cNvGrpSpPr/>
            <p:nvPr/>
          </p:nvGrpSpPr>
          <p:grpSpPr>
            <a:xfrm>
              <a:off x="4953000" y="3276600"/>
              <a:ext cx="762000" cy="381000"/>
              <a:chOff x="3886200" y="2057400"/>
              <a:chExt cx="762000" cy="381000"/>
            </a:xfrm>
          </p:grpSpPr>
          <p:sp>
            <p:nvSpPr>
              <p:cNvPr id="46" name="Rectangle 45"/>
              <p:cNvSpPr/>
              <p:nvPr/>
            </p:nvSpPr>
            <p:spPr>
              <a:xfrm>
                <a:off x="4038600" y="2057400"/>
                <a:ext cx="457200" cy="381000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30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7" name="Rectangle 46"/>
              <p:cNvSpPr/>
              <p:nvPr/>
            </p:nvSpPr>
            <p:spPr>
              <a:xfrm>
                <a:off x="4495800" y="2057400"/>
                <a:ext cx="152400" cy="381000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Rectangle 47"/>
              <p:cNvSpPr/>
              <p:nvPr/>
            </p:nvSpPr>
            <p:spPr>
              <a:xfrm>
                <a:off x="3886200" y="2057400"/>
                <a:ext cx="152400" cy="381000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9" name="Group 48"/>
            <p:cNvGrpSpPr/>
            <p:nvPr/>
          </p:nvGrpSpPr>
          <p:grpSpPr>
            <a:xfrm>
              <a:off x="6248400" y="3276600"/>
              <a:ext cx="762000" cy="381000"/>
              <a:chOff x="3886200" y="2057400"/>
              <a:chExt cx="762000" cy="381000"/>
            </a:xfrm>
          </p:grpSpPr>
          <p:sp>
            <p:nvSpPr>
              <p:cNvPr id="50" name="Rectangle 49"/>
              <p:cNvSpPr/>
              <p:nvPr/>
            </p:nvSpPr>
            <p:spPr>
              <a:xfrm>
                <a:off x="4038600" y="2057400"/>
                <a:ext cx="457200" cy="381000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41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1" name="Rectangle 50"/>
              <p:cNvSpPr/>
              <p:nvPr/>
            </p:nvSpPr>
            <p:spPr>
              <a:xfrm>
                <a:off x="4495800" y="2057400"/>
                <a:ext cx="152400" cy="381000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" name="Rectangle 51"/>
              <p:cNvSpPr/>
              <p:nvPr/>
            </p:nvSpPr>
            <p:spPr>
              <a:xfrm>
                <a:off x="3886200" y="2057400"/>
                <a:ext cx="152400" cy="381000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54" name="Straight Arrow Connector 53"/>
            <p:cNvCxnSpPr>
              <a:endCxn id="15" idx="0"/>
            </p:cNvCxnSpPr>
            <p:nvPr/>
          </p:nvCxnSpPr>
          <p:spPr>
            <a:xfrm rot="5400000">
              <a:off x="1638300" y="3924300"/>
              <a:ext cx="609600" cy="76200"/>
            </a:xfrm>
            <a:prstGeom prst="straightConnector1">
              <a:avLst/>
            </a:prstGeom>
            <a:ln w="25400">
              <a:headEnd type="oval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Arrow Connector 55"/>
            <p:cNvCxnSpPr>
              <a:endCxn id="18" idx="0"/>
            </p:cNvCxnSpPr>
            <p:nvPr/>
          </p:nvCxnSpPr>
          <p:spPr>
            <a:xfrm rot="5400000">
              <a:off x="2171700" y="3848100"/>
              <a:ext cx="609600" cy="228600"/>
            </a:xfrm>
            <a:prstGeom prst="straightConnector1">
              <a:avLst/>
            </a:prstGeom>
            <a:ln w="25400">
              <a:headEnd type="oval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Arrow Connector 58"/>
            <p:cNvCxnSpPr>
              <a:endCxn id="19" idx="0"/>
            </p:cNvCxnSpPr>
            <p:nvPr/>
          </p:nvCxnSpPr>
          <p:spPr>
            <a:xfrm rot="10800000" flipV="1">
              <a:off x="2819400" y="3657600"/>
              <a:ext cx="762000" cy="609600"/>
            </a:xfrm>
            <a:prstGeom prst="straightConnector1">
              <a:avLst/>
            </a:prstGeom>
            <a:ln w="25400">
              <a:headEnd type="oval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Arrow Connector 61"/>
            <p:cNvCxnSpPr>
              <a:endCxn id="21" idx="0"/>
            </p:cNvCxnSpPr>
            <p:nvPr/>
          </p:nvCxnSpPr>
          <p:spPr>
            <a:xfrm rot="5400000">
              <a:off x="3657600" y="3733800"/>
              <a:ext cx="609600" cy="457200"/>
            </a:xfrm>
            <a:prstGeom prst="straightConnector1">
              <a:avLst/>
            </a:prstGeom>
            <a:ln w="25400">
              <a:headEnd type="oval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Arrow Connector 64"/>
            <p:cNvCxnSpPr>
              <a:endCxn id="23" idx="0"/>
            </p:cNvCxnSpPr>
            <p:nvPr/>
          </p:nvCxnSpPr>
          <p:spPr>
            <a:xfrm rot="5400000">
              <a:off x="4533900" y="3771900"/>
              <a:ext cx="609600" cy="381000"/>
            </a:xfrm>
            <a:prstGeom prst="straightConnector1">
              <a:avLst/>
            </a:prstGeom>
            <a:ln w="25400">
              <a:headEnd type="oval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Arrow Connector 67"/>
            <p:cNvCxnSpPr>
              <a:endCxn id="24" idx="0"/>
            </p:cNvCxnSpPr>
            <p:nvPr/>
          </p:nvCxnSpPr>
          <p:spPr>
            <a:xfrm rot="5400000">
              <a:off x="5067300" y="3695700"/>
              <a:ext cx="609600" cy="533400"/>
            </a:xfrm>
            <a:prstGeom prst="straightConnector1">
              <a:avLst/>
            </a:prstGeom>
            <a:ln w="25400">
              <a:headEnd type="oval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Arrow Connector 70"/>
            <p:cNvCxnSpPr>
              <a:endCxn id="29" idx="0"/>
            </p:cNvCxnSpPr>
            <p:nvPr/>
          </p:nvCxnSpPr>
          <p:spPr>
            <a:xfrm rot="5400000">
              <a:off x="5867400" y="3810000"/>
              <a:ext cx="609600" cy="304800"/>
            </a:xfrm>
            <a:prstGeom prst="straightConnector1">
              <a:avLst/>
            </a:prstGeom>
            <a:ln w="25400">
              <a:headEnd type="oval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Arrow Connector 73"/>
            <p:cNvCxnSpPr>
              <a:endCxn id="31" idx="0"/>
            </p:cNvCxnSpPr>
            <p:nvPr/>
          </p:nvCxnSpPr>
          <p:spPr>
            <a:xfrm rot="5400000">
              <a:off x="6629400" y="3962400"/>
              <a:ext cx="609600" cy="1588"/>
            </a:xfrm>
            <a:prstGeom prst="straightConnector1">
              <a:avLst/>
            </a:prstGeom>
            <a:ln w="25400">
              <a:headEnd type="oval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Arrow Connector 77"/>
            <p:cNvCxnSpPr/>
            <p:nvPr/>
          </p:nvCxnSpPr>
          <p:spPr>
            <a:xfrm rot="5400000">
              <a:off x="2438400" y="2667000"/>
              <a:ext cx="457200" cy="762000"/>
            </a:xfrm>
            <a:prstGeom prst="straightConnector1">
              <a:avLst/>
            </a:prstGeom>
            <a:ln w="25400">
              <a:headEnd type="oval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Arrow Connector 80"/>
            <p:cNvCxnSpPr/>
            <p:nvPr/>
          </p:nvCxnSpPr>
          <p:spPr>
            <a:xfrm rot="16200000" flipH="1">
              <a:off x="3543300" y="2933700"/>
              <a:ext cx="457200" cy="228600"/>
            </a:xfrm>
            <a:prstGeom prst="straightConnector1">
              <a:avLst/>
            </a:prstGeom>
            <a:ln w="25400">
              <a:headEnd type="oval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Arrow Connector 83"/>
            <p:cNvCxnSpPr/>
            <p:nvPr/>
          </p:nvCxnSpPr>
          <p:spPr>
            <a:xfrm rot="5400000">
              <a:off x="5105400" y="3048000"/>
              <a:ext cx="457200" cy="1588"/>
            </a:xfrm>
            <a:prstGeom prst="straightConnector1">
              <a:avLst/>
            </a:prstGeom>
            <a:ln w="25400">
              <a:headEnd type="oval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Arrow Connector 86"/>
            <p:cNvCxnSpPr/>
            <p:nvPr/>
          </p:nvCxnSpPr>
          <p:spPr>
            <a:xfrm rot="16200000" flipH="1">
              <a:off x="6057900" y="2705100"/>
              <a:ext cx="457200" cy="685800"/>
            </a:xfrm>
            <a:prstGeom prst="straightConnector1">
              <a:avLst/>
            </a:prstGeom>
            <a:ln w="25400">
              <a:headEnd type="oval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Arrow Connector 89"/>
            <p:cNvCxnSpPr/>
            <p:nvPr/>
          </p:nvCxnSpPr>
          <p:spPr>
            <a:xfrm rot="5400000">
              <a:off x="3505200" y="1828800"/>
              <a:ext cx="457200" cy="762000"/>
            </a:xfrm>
            <a:prstGeom prst="straightConnector1">
              <a:avLst/>
            </a:prstGeom>
            <a:ln w="25400">
              <a:headEnd type="oval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Arrow Connector 92"/>
            <p:cNvCxnSpPr/>
            <p:nvPr/>
          </p:nvCxnSpPr>
          <p:spPr>
            <a:xfrm rot="16200000" flipH="1">
              <a:off x="4953000" y="1752600"/>
              <a:ext cx="457200" cy="914400"/>
            </a:xfrm>
            <a:prstGeom prst="straightConnector1">
              <a:avLst/>
            </a:prstGeom>
            <a:ln w="25400">
              <a:headEnd type="oval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1" name="Rounded Rectangle 100"/>
          <p:cNvSpPr/>
          <p:nvPr/>
        </p:nvSpPr>
        <p:spPr>
          <a:xfrm>
            <a:off x="2590800" y="990600"/>
            <a:ext cx="3733800" cy="15240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ounded Rectangle 101"/>
          <p:cNvSpPr/>
          <p:nvPr/>
        </p:nvSpPr>
        <p:spPr>
          <a:xfrm>
            <a:off x="1676400" y="2667000"/>
            <a:ext cx="2743200" cy="8382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Rounded Rectangle 102"/>
          <p:cNvSpPr/>
          <p:nvPr/>
        </p:nvSpPr>
        <p:spPr>
          <a:xfrm>
            <a:off x="4724400" y="2667000"/>
            <a:ext cx="2438400" cy="8382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" grpId="0" animBg="1"/>
      <p:bldP spid="102" grpId="0" animBg="1"/>
      <p:bldP spid="10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r>
              <a:rPr lang="en-US" dirty="0" smtClean="0"/>
              <a:t>Indexes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/>
          <a:lstStyle/>
          <a:p>
            <a:r>
              <a:rPr lang="en-US" dirty="0" smtClean="0"/>
              <a:t>What do we store in the index nodes ? Let k be the key value for an index entry: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Data record with key value k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&lt;k, rid of data record with key value k&gt;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&lt;k, list of rids of data records with key value k&gt;</a:t>
            </a:r>
          </a:p>
          <a:p>
            <a:r>
              <a:rPr lang="en-US" dirty="0" smtClean="0"/>
              <a:t>What kind of queries does the index support?</a:t>
            </a:r>
          </a:p>
          <a:p>
            <a:pPr lvl="1"/>
            <a:r>
              <a:rPr lang="en-US" dirty="0" smtClean="0"/>
              <a:t>Range</a:t>
            </a:r>
          </a:p>
          <a:p>
            <a:pPr lvl="1"/>
            <a:r>
              <a:rPr lang="en-US" dirty="0" smtClean="0"/>
              <a:t>Point (or equality)</a:t>
            </a:r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02/18/2010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Lipyeow Lim -- University of Hawaii at Manoa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85596-13C1-4CB9-B2C0-B82D4E28DECA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639762"/>
          </a:xfrm>
        </p:spPr>
        <p:txBody>
          <a:bodyPr>
            <a:noAutofit/>
          </a:bodyPr>
          <a:lstStyle/>
          <a:p>
            <a:r>
              <a:rPr lang="en-US" sz="3600" dirty="0" smtClean="0"/>
              <a:t>Indexed Sequential Access Method (ISAM)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5562600"/>
            <a:ext cx="8229600" cy="639763"/>
          </a:xfrm>
        </p:spPr>
        <p:txBody>
          <a:bodyPr/>
          <a:lstStyle/>
          <a:p>
            <a:r>
              <a:rPr lang="en-US" dirty="0" smtClean="0"/>
              <a:t>Static (m+1)-way Search Tree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02/18/2010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Lipyeow Lim -- University of Hawaii at Manoa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85596-13C1-4CB9-B2C0-B82D4E28DECA}" type="slidenum">
              <a:rPr lang="en-US" smtClean="0"/>
              <a:pPr/>
              <a:t>5</a:t>
            </a:fld>
            <a:endParaRPr lang="en-US"/>
          </a:p>
        </p:txBody>
      </p:sp>
      <p:grpSp>
        <p:nvGrpSpPr>
          <p:cNvPr id="41" name="Group 40"/>
          <p:cNvGrpSpPr/>
          <p:nvPr/>
        </p:nvGrpSpPr>
        <p:grpSpPr>
          <a:xfrm>
            <a:off x="304800" y="838200"/>
            <a:ext cx="6172200" cy="1524000"/>
            <a:chOff x="1524000" y="37572"/>
            <a:chExt cx="6426200" cy="2116666"/>
          </a:xfrm>
        </p:grpSpPr>
        <p:sp>
          <p:nvSpPr>
            <p:cNvPr id="7" name="Freeform 7"/>
            <p:cNvSpPr>
              <a:spLocks/>
            </p:cNvSpPr>
            <p:nvPr/>
          </p:nvSpPr>
          <p:spPr bwMode="auto">
            <a:xfrm>
              <a:off x="1524000" y="838201"/>
              <a:ext cx="6410325" cy="681037"/>
            </a:xfrm>
            <a:custGeom>
              <a:avLst/>
              <a:gdLst/>
              <a:ahLst/>
              <a:cxnLst>
                <a:cxn ang="0">
                  <a:pos x="0" y="550"/>
                </a:cxn>
                <a:cxn ang="0">
                  <a:pos x="0" y="0"/>
                </a:cxn>
                <a:cxn ang="0">
                  <a:pos x="4037" y="0"/>
                </a:cxn>
                <a:cxn ang="0">
                  <a:pos x="4037" y="550"/>
                </a:cxn>
                <a:cxn ang="0">
                  <a:pos x="0" y="550"/>
                </a:cxn>
              </a:cxnLst>
              <a:rect l="0" t="0" r="r" b="b"/>
              <a:pathLst>
                <a:path w="4038" h="551">
                  <a:moveTo>
                    <a:pt x="0" y="550"/>
                  </a:moveTo>
                  <a:lnTo>
                    <a:pt x="0" y="0"/>
                  </a:lnTo>
                  <a:lnTo>
                    <a:pt x="4037" y="0"/>
                  </a:lnTo>
                  <a:lnTo>
                    <a:pt x="4037" y="550"/>
                  </a:lnTo>
                  <a:lnTo>
                    <a:pt x="0" y="55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Freeform 8"/>
            <p:cNvSpPr>
              <a:spLocks/>
            </p:cNvSpPr>
            <p:nvPr/>
          </p:nvSpPr>
          <p:spPr bwMode="auto">
            <a:xfrm>
              <a:off x="2035175" y="838201"/>
              <a:ext cx="649288" cy="681037"/>
            </a:xfrm>
            <a:custGeom>
              <a:avLst/>
              <a:gdLst/>
              <a:ahLst/>
              <a:cxnLst>
                <a:cxn ang="0">
                  <a:pos x="0" y="550"/>
                </a:cxn>
                <a:cxn ang="0">
                  <a:pos x="0" y="0"/>
                </a:cxn>
                <a:cxn ang="0">
                  <a:pos x="408" y="0"/>
                </a:cxn>
                <a:cxn ang="0">
                  <a:pos x="408" y="550"/>
                </a:cxn>
                <a:cxn ang="0">
                  <a:pos x="0" y="550"/>
                </a:cxn>
              </a:cxnLst>
              <a:rect l="0" t="0" r="r" b="b"/>
              <a:pathLst>
                <a:path w="409" h="551">
                  <a:moveTo>
                    <a:pt x="0" y="550"/>
                  </a:moveTo>
                  <a:lnTo>
                    <a:pt x="0" y="0"/>
                  </a:lnTo>
                  <a:lnTo>
                    <a:pt x="408" y="0"/>
                  </a:lnTo>
                  <a:lnTo>
                    <a:pt x="408" y="550"/>
                  </a:lnTo>
                  <a:lnTo>
                    <a:pt x="0" y="55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Freeform 9"/>
            <p:cNvSpPr>
              <a:spLocks/>
            </p:cNvSpPr>
            <p:nvPr/>
          </p:nvSpPr>
          <p:spPr bwMode="auto">
            <a:xfrm>
              <a:off x="3173413" y="838201"/>
              <a:ext cx="663575" cy="681037"/>
            </a:xfrm>
            <a:custGeom>
              <a:avLst/>
              <a:gdLst/>
              <a:ahLst/>
              <a:cxnLst>
                <a:cxn ang="0">
                  <a:pos x="0" y="550"/>
                </a:cxn>
                <a:cxn ang="0">
                  <a:pos x="0" y="0"/>
                </a:cxn>
                <a:cxn ang="0">
                  <a:pos x="417" y="0"/>
                </a:cxn>
                <a:cxn ang="0">
                  <a:pos x="417" y="550"/>
                </a:cxn>
                <a:cxn ang="0">
                  <a:pos x="0" y="550"/>
                </a:cxn>
              </a:cxnLst>
              <a:rect l="0" t="0" r="r" b="b"/>
              <a:pathLst>
                <a:path w="418" h="551">
                  <a:moveTo>
                    <a:pt x="0" y="550"/>
                  </a:moveTo>
                  <a:lnTo>
                    <a:pt x="0" y="0"/>
                  </a:lnTo>
                  <a:lnTo>
                    <a:pt x="417" y="0"/>
                  </a:lnTo>
                  <a:lnTo>
                    <a:pt x="417" y="550"/>
                  </a:lnTo>
                  <a:lnTo>
                    <a:pt x="0" y="55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Freeform 10"/>
            <p:cNvSpPr>
              <a:spLocks/>
            </p:cNvSpPr>
            <p:nvPr/>
          </p:nvSpPr>
          <p:spPr bwMode="auto">
            <a:xfrm>
              <a:off x="5143500" y="1225550"/>
              <a:ext cx="79375" cy="68263"/>
            </a:xfrm>
            <a:custGeom>
              <a:avLst/>
              <a:gdLst/>
              <a:ahLst/>
              <a:cxnLst>
                <a:cxn ang="0">
                  <a:pos x="49" y="21"/>
                </a:cxn>
                <a:cxn ang="0">
                  <a:pos x="25" y="0"/>
                </a:cxn>
                <a:cxn ang="0">
                  <a:pos x="0" y="21"/>
                </a:cxn>
                <a:cxn ang="0">
                  <a:pos x="25" y="42"/>
                </a:cxn>
                <a:cxn ang="0">
                  <a:pos x="49" y="21"/>
                </a:cxn>
              </a:cxnLst>
              <a:rect l="0" t="0" r="r" b="b"/>
              <a:pathLst>
                <a:path w="50" h="43">
                  <a:moveTo>
                    <a:pt x="49" y="21"/>
                  </a:moveTo>
                  <a:lnTo>
                    <a:pt x="25" y="0"/>
                  </a:lnTo>
                  <a:lnTo>
                    <a:pt x="0" y="21"/>
                  </a:lnTo>
                  <a:lnTo>
                    <a:pt x="25" y="42"/>
                  </a:lnTo>
                  <a:lnTo>
                    <a:pt x="49" y="21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Freeform 11"/>
            <p:cNvSpPr>
              <a:spLocks/>
            </p:cNvSpPr>
            <p:nvPr/>
          </p:nvSpPr>
          <p:spPr bwMode="auto">
            <a:xfrm>
              <a:off x="5487988" y="1225550"/>
              <a:ext cx="74612" cy="68263"/>
            </a:xfrm>
            <a:custGeom>
              <a:avLst/>
              <a:gdLst/>
              <a:ahLst/>
              <a:cxnLst>
                <a:cxn ang="0">
                  <a:pos x="46" y="21"/>
                </a:cxn>
                <a:cxn ang="0">
                  <a:pos x="22" y="0"/>
                </a:cxn>
                <a:cxn ang="0">
                  <a:pos x="0" y="21"/>
                </a:cxn>
                <a:cxn ang="0">
                  <a:pos x="22" y="42"/>
                </a:cxn>
                <a:cxn ang="0">
                  <a:pos x="46" y="21"/>
                </a:cxn>
              </a:cxnLst>
              <a:rect l="0" t="0" r="r" b="b"/>
              <a:pathLst>
                <a:path w="47" h="43">
                  <a:moveTo>
                    <a:pt x="46" y="21"/>
                  </a:moveTo>
                  <a:lnTo>
                    <a:pt x="22" y="0"/>
                  </a:lnTo>
                  <a:lnTo>
                    <a:pt x="0" y="21"/>
                  </a:lnTo>
                  <a:lnTo>
                    <a:pt x="22" y="42"/>
                  </a:lnTo>
                  <a:lnTo>
                    <a:pt x="46" y="21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Freeform 12"/>
            <p:cNvSpPr>
              <a:spLocks/>
            </p:cNvSpPr>
            <p:nvPr/>
          </p:nvSpPr>
          <p:spPr bwMode="auto">
            <a:xfrm>
              <a:off x="5824538" y="1225550"/>
              <a:ext cx="77787" cy="68263"/>
            </a:xfrm>
            <a:custGeom>
              <a:avLst/>
              <a:gdLst/>
              <a:ahLst/>
              <a:cxnLst>
                <a:cxn ang="0">
                  <a:pos x="48" y="21"/>
                </a:cxn>
                <a:cxn ang="0">
                  <a:pos x="24" y="0"/>
                </a:cxn>
                <a:cxn ang="0">
                  <a:pos x="0" y="21"/>
                </a:cxn>
                <a:cxn ang="0">
                  <a:pos x="24" y="42"/>
                </a:cxn>
                <a:cxn ang="0">
                  <a:pos x="48" y="21"/>
                </a:cxn>
              </a:cxnLst>
              <a:rect l="0" t="0" r="r" b="b"/>
              <a:pathLst>
                <a:path w="49" h="43">
                  <a:moveTo>
                    <a:pt x="48" y="21"/>
                  </a:moveTo>
                  <a:lnTo>
                    <a:pt x="24" y="0"/>
                  </a:lnTo>
                  <a:lnTo>
                    <a:pt x="0" y="21"/>
                  </a:lnTo>
                  <a:lnTo>
                    <a:pt x="24" y="42"/>
                  </a:lnTo>
                  <a:lnTo>
                    <a:pt x="48" y="21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Freeform 13"/>
            <p:cNvSpPr>
              <a:spLocks/>
            </p:cNvSpPr>
            <p:nvPr/>
          </p:nvSpPr>
          <p:spPr bwMode="auto">
            <a:xfrm>
              <a:off x="6772275" y="838201"/>
              <a:ext cx="666750" cy="681037"/>
            </a:xfrm>
            <a:custGeom>
              <a:avLst/>
              <a:gdLst/>
              <a:ahLst/>
              <a:cxnLst>
                <a:cxn ang="0">
                  <a:pos x="0" y="550"/>
                </a:cxn>
                <a:cxn ang="0">
                  <a:pos x="0" y="0"/>
                </a:cxn>
                <a:cxn ang="0">
                  <a:pos x="419" y="0"/>
                </a:cxn>
                <a:cxn ang="0">
                  <a:pos x="419" y="550"/>
                </a:cxn>
                <a:cxn ang="0">
                  <a:pos x="0" y="550"/>
                </a:cxn>
              </a:cxnLst>
              <a:rect l="0" t="0" r="r" b="b"/>
              <a:pathLst>
                <a:path w="420" h="551">
                  <a:moveTo>
                    <a:pt x="0" y="550"/>
                  </a:moveTo>
                  <a:lnTo>
                    <a:pt x="0" y="0"/>
                  </a:lnTo>
                  <a:lnTo>
                    <a:pt x="419" y="0"/>
                  </a:lnTo>
                  <a:lnTo>
                    <a:pt x="419" y="550"/>
                  </a:lnTo>
                  <a:lnTo>
                    <a:pt x="0" y="55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Freeform 14"/>
            <p:cNvSpPr>
              <a:spLocks/>
            </p:cNvSpPr>
            <p:nvPr/>
          </p:nvSpPr>
          <p:spPr bwMode="auto">
            <a:xfrm>
              <a:off x="3835400" y="838201"/>
              <a:ext cx="495300" cy="681037"/>
            </a:xfrm>
            <a:custGeom>
              <a:avLst/>
              <a:gdLst/>
              <a:ahLst/>
              <a:cxnLst>
                <a:cxn ang="0">
                  <a:pos x="0" y="550"/>
                </a:cxn>
                <a:cxn ang="0">
                  <a:pos x="0" y="0"/>
                </a:cxn>
                <a:cxn ang="0">
                  <a:pos x="311" y="0"/>
                </a:cxn>
                <a:cxn ang="0">
                  <a:pos x="311" y="550"/>
                </a:cxn>
                <a:cxn ang="0">
                  <a:pos x="0" y="550"/>
                </a:cxn>
              </a:cxnLst>
              <a:rect l="0" t="0" r="r" b="b"/>
              <a:pathLst>
                <a:path w="312" h="551">
                  <a:moveTo>
                    <a:pt x="0" y="550"/>
                  </a:moveTo>
                  <a:lnTo>
                    <a:pt x="0" y="0"/>
                  </a:lnTo>
                  <a:lnTo>
                    <a:pt x="311" y="0"/>
                  </a:lnTo>
                  <a:lnTo>
                    <a:pt x="311" y="550"/>
                  </a:lnTo>
                  <a:lnTo>
                    <a:pt x="0" y="55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Freeform 15"/>
            <p:cNvSpPr>
              <a:spLocks/>
            </p:cNvSpPr>
            <p:nvPr/>
          </p:nvSpPr>
          <p:spPr bwMode="auto">
            <a:xfrm>
              <a:off x="1693863" y="1427163"/>
              <a:ext cx="1587" cy="7270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57"/>
                </a:cxn>
                <a:cxn ang="0">
                  <a:pos x="0" y="0"/>
                </a:cxn>
              </a:cxnLst>
              <a:rect l="0" t="0" r="r" b="b"/>
              <a:pathLst>
                <a:path w="1" h="458">
                  <a:moveTo>
                    <a:pt x="0" y="0"/>
                  </a:moveTo>
                  <a:lnTo>
                    <a:pt x="0" y="457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Freeform 16"/>
            <p:cNvSpPr>
              <a:spLocks/>
            </p:cNvSpPr>
            <p:nvPr/>
          </p:nvSpPr>
          <p:spPr bwMode="auto">
            <a:xfrm>
              <a:off x="1655763" y="2017713"/>
              <a:ext cx="77787" cy="136525"/>
            </a:xfrm>
            <a:custGeom>
              <a:avLst/>
              <a:gdLst/>
              <a:ahLst/>
              <a:cxnLst>
                <a:cxn ang="0">
                  <a:pos x="48" y="0"/>
                </a:cxn>
                <a:cxn ang="0">
                  <a:pos x="25" y="85"/>
                </a:cxn>
                <a:cxn ang="0">
                  <a:pos x="0" y="0"/>
                </a:cxn>
                <a:cxn ang="0">
                  <a:pos x="48" y="0"/>
                </a:cxn>
              </a:cxnLst>
              <a:rect l="0" t="0" r="r" b="b"/>
              <a:pathLst>
                <a:path w="49" h="86">
                  <a:moveTo>
                    <a:pt x="48" y="0"/>
                  </a:moveTo>
                  <a:lnTo>
                    <a:pt x="25" y="85"/>
                  </a:lnTo>
                  <a:lnTo>
                    <a:pt x="0" y="0"/>
                  </a:lnTo>
                  <a:lnTo>
                    <a:pt x="48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Freeform 17"/>
            <p:cNvSpPr>
              <a:spLocks/>
            </p:cNvSpPr>
            <p:nvPr/>
          </p:nvSpPr>
          <p:spPr bwMode="auto">
            <a:xfrm>
              <a:off x="2832100" y="1427163"/>
              <a:ext cx="1588" cy="7270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57"/>
                </a:cxn>
                <a:cxn ang="0">
                  <a:pos x="0" y="0"/>
                </a:cxn>
              </a:cxnLst>
              <a:rect l="0" t="0" r="r" b="b"/>
              <a:pathLst>
                <a:path w="1" h="458">
                  <a:moveTo>
                    <a:pt x="0" y="0"/>
                  </a:moveTo>
                  <a:lnTo>
                    <a:pt x="0" y="457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auto">
            <a:xfrm>
              <a:off x="2795588" y="2017713"/>
              <a:ext cx="77787" cy="136525"/>
            </a:xfrm>
            <a:custGeom>
              <a:avLst/>
              <a:gdLst/>
              <a:ahLst/>
              <a:cxnLst>
                <a:cxn ang="0">
                  <a:pos x="48" y="0"/>
                </a:cxn>
                <a:cxn ang="0">
                  <a:pos x="24" y="85"/>
                </a:cxn>
                <a:cxn ang="0">
                  <a:pos x="0" y="0"/>
                </a:cxn>
                <a:cxn ang="0">
                  <a:pos x="48" y="0"/>
                </a:cxn>
              </a:cxnLst>
              <a:rect l="0" t="0" r="r" b="b"/>
              <a:pathLst>
                <a:path w="49" h="86">
                  <a:moveTo>
                    <a:pt x="48" y="0"/>
                  </a:moveTo>
                  <a:lnTo>
                    <a:pt x="24" y="85"/>
                  </a:lnTo>
                  <a:lnTo>
                    <a:pt x="0" y="0"/>
                  </a:lnTo>
                  <a:lnTo>
                    <a:pt x="48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Freeform 19"/>
            <p:cNvSpPr>
              <a:spLocks/>
            </p:cNvSpPr>
            <p:nvPr/>
          </p:nvSpPr>
          <p:spPr bwMode="auto">
            <a:xfrm>
              <a:off x="3986213" y="1427163"/>
              <a:ext cx="1587" cy="7270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57"/>
                </a:cxn>
                <a:cxn ang="0">
                  <a:pos x="0" y="0"/>
                </a:cxn>
              </a:cxnLst>
              <a:rect l="0" t="0" r="r" b="b"/>
              <a:pathLst>
                <a:path w="1" h="458">
                  <a:moveTo>
                    <a:pt x="0" y="0"/>
                  </a:moveTo>
                  <a:lnTo>
                    <a:pt x="0" y="457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Freeform 20"/>
            <p:cNvSpPr>
              <a:spLocks/>
            </p:cNvSpPr>
            <p:nvPr/>
          </p:nvSpPr>
          <p:spPr bwMode="auto">
            <a:xfrm>
              <a:off x="3948113" y="2017713"/>
              <a:ext cx="79375" cy="136525"/>
            </a:xfrm>
            <a:custGeom>
              <a:avLst/>
              <a:gdLst/>
              <a:ahLst/>
              <a:cxnLst>
                <a:cxn ang="0">
                  <a:pos x="49" y="0"/>
                </a:cxn>
                <a:cxn ang="0">
                  <a:pos x="25" y="85"/>
                </a:cxn>
                <a:cxn ang="0">
                  <a:pos x="0" y="0"/>
                </a:cxn>
                <a:cxn ang="0">
                  <a:pos x="49" y="0"/>
                </a:cxn>
              </a:cxnLst>
              <a:rect l="0" t="0" r="r" b="b"/>
              <a:pathLst>
                <a:path w="50" h="86">
                  <a:moveTo>
                    <a:pt x="49" y="0"/>
                  </a:moveTo>
                  <a:lnTo>
                    <a:pt x="25" y="85"/>
                  </a:lnTo>
                  <a:lnTo>
                    <a:pt x="0" y="0"/>
                  </a:lnTo>
                  <a:lnTo>
                    <a:pt x="49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Freeform 21"/>
            <p:cNvSpPr>
              <a:spLocks/>
            </p:cNvSpPr>
            <p:nvPr/>
          </p:nvSpPr>
          <p:spPr bwMode="auto">
            <a:xfrm>
              <a:off x="7588250" y="1427163"/>
              <a:ext cx="1588" cy="7270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57"/>
                </a:cxn>
                <a:cxn ang="0">
                  <a:pos x="0" y="0"/>
                </a:cxn>
              </a:cxnLst>
              <a:rect l="0" t="0" r="r" b="b"/>
              <a:pathLst>
                <a:path w="1" h="458">
                  <a:moveTo>
                    <a:pt x="0" y="0"/>
                  </a:moveTo>
                  <a:lnTo>
                    <a:pt x="0" y="457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Freeform 22"/>
            <p:cNvSpPr>
              <a:spLocks/>
            </p:cNvSpPr>
            <p:nvPr/>
          </p:nvSpPr>
          <p:spPr bwMode="auto">
            <a:xfrm>
              <a:off x="7550150" y="2017713"/>
              <a:ext cx="76200" cy="136525"/>
            </a:xfrm>
            <a:custGeom>
              <a:avLst/>
              <a:gdLst/>
              <a:ahLst/>
              <a:cxnLst>
                <a:cxn ang="0">
                  <a:pos x="47" y="0"/>
                </a:cxn>
                <a:cxn ang="0">
                  <a:pos x="23" y="85"/>
                </a:cxn>
                <a:cxn ang="0">
                  <a:pos x="0" y="0"/>
                </a:cxn>
                <a:cxn ang="0">
                  <a:pos x="47" y="0"/>
                </a:cxn>
              </a:cxnLst>
              <a:rect l="0" t="0" r="r" b="b"/>
              <a:pathLst>
                <a:path w="48" h="86">
                  <a:moveTo>
                    <a:pt x="47" y="0"/>
                  </a:moveTo>
                  <a:lnTo>
                    <a:pt x="23" y="85"/>
                  </a:lnTo>
                  <a:lnTo>
                    <a:pt x="0" y="0"/>
                  </a:lnTo>
                  <a:lnTo>
                    <a:pt x="47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Freeform 23"/>
            <p:cNvSpPr>
              <a:spLocks/>
            </p:cNvSpPr>
            <p:nvPr/>
          </p:nvSpPr>
          <p:spPr bwMode="auto">
            <a:xfrm>
              <a:off x="2035175" y="550863"/>
              <a:ext cx="1139825" cy="158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17" y="0"/>
                </a:cxn>
                <a:cxn ang="0">
                  <a:pos x="0" y="0"/>
                </a:cxn>
              </a:cxnLst>
              <a:rect l="0" t="0" r="r" b="b"/>
              <a:pathLst>
                <a:path w="718" h="1">
                  <a:moveTo>
                    <a:pt x="0" y="0"/>
                  </a:moveTo>
                  <a:lnTo>
                    <a:pt x="717" y="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Freeform 24"/>
            <p:cNvSpPr>
              <a:spLocks/>
            </p:cNvSpPr>
            <p:nvPr/>
          </p:nvSpPr>
          <p:spPr bwMode="auto">
            <a:xfrm>
              <a:off x="3190875" y="550863"/>
              <a:ext cx="1588" cy="10318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64"/>
                </a:cxn>
                <a:cxn ang="0">
                  <a:pos x="0" y="0"/>
                </a:cxn>
              </a:cxnLst>
              <a:rect l="0" t="0" r="r" b="b"/>
              <a:pathLst>
                <a:path w="1" h="65">
                  <a:moveTo>
                    <a:pt x="0" y="0"/>
                  </a:moveTo>
                  <a:lnTo>
                    <a:pt x="0" y="6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Freeform 25"/>
            <p:cNvSpPr>
              <a:spLocks/>
            </p:cNvSpPr>
            <p:nvPr/>
          </p:nvSpPr>
          <p:spPr bwMode="auto">
            <a:xfrm>
              <a:off x="2035175" y="550863"/>
              <a:ext cx="1588" cy="139700"/>
            </a:xfrm>
            <a:custGeom>
              <a:avLst/>
              <a:gdLst/>
              <a:ahLst/>
              <a:cxnLst>
                <a:cxn ang="0">
                  <a:pos x="0" y="87"/>
                </a:cxn>
                <a:cxn ang="0">
                  <a:pos x="0" y="0"/>
                </a:cxn>
                <a:cxn ang="0">
                  <a:pos x="0" y="87"/>
                </a:cxn>
              </a:cxnLst>
              <a:rect l="0" t="0" r="r" b="b"/>
              <a:pathLst>
                <a:path w="1" h="88">
                  <a:moveTo>
                    <a:pt x="0" y="87"/>
                  </a:moveTo>
                  <a:lnTo>
                    <a:pt x="0" y="0"/>
                  </a:lnTo>
                  <a:lnTo>
                    <a:pt x="0" y="87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Rectangle 26"/>
            <p:cNvSpPr>
              <a:spLocks noChangeArrowheads="1"/>
            </p:cNvSpPr>
            <p:nvPr/>
          </p:nvSpPr>
          <p:spPr bwMode="auto">
            <a:xfrm>
              <a:off x="1565275" y="963613"/>
              <a:ext cx="300038" cy="3016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  <a:latin typeface="Arial" pitchFamily="34" charset="0"/>
                </a:rPr>
                <a:t>P</a:t>
              </a:r>
            </a:p>
          </p:txBody>
        </p:sp>
        <p:sp>
          <p:nvSpPr>
            <p:cNvPr id="27" name="Rectangle 27"/>
            <p:cNvSpPr>
              <a:spLocks noChangeArrowheads="1"/>
            </p:cNvSpPr>
            <p:nvPr/>
          </p:nvSpPr>
          <p:spPr bwMode="auto">
            <a:xfrm>
              <a:off x="1677988" y="1063625"/>
              <a:ext cx="279400" cy="3016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  <a:latin typeface="Arial" pitchFamily="34" charset="0"/>
                </a:rPr>
                <a:t>0</a:t>
              </a:r>
            </a:p>
          </p:txBody>
        </p:sp>
        <p:sp>
          <p:nvSpPr>
            <p:cNvPr id="28" name="Rectangle 28"/>
            <p:cNvSpPr>
              <a:spLocks noChangeArrowheads="1"/>
            </p:cNvSpPr>
            <p:nvPr/>
          </p:nvSpPr>
          <p:spPr bwMode="auto">
            <a:xfrm>
              <a:off x="2133600" y="963613"/>
              <a:ext cx="309563" cy="3016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  <a:latin typeface="Arial" pitchFamily="34" charset="0"/>
                </a:rPr>
                <a:t>K</a:t>
              </a:r>
            </a:p>
          </p:txBody>
        </p:sp>
        <p:sp>
          <p:nvSpPr>
            <p:cNvPr id="29" name="Rectangle 29"/>
            <p:cNvSpPr>
              <a:spLocks noChangeArrowheads="1"/>
            </p:cNvSpPr>
            <p:nvPr/>
          </p:nvSpPr>
          <p:spPr bwMode="auto">
            <a:xfrm>
              <a:off x="2362200" y="1063625"/>
              <a:ext cx="279400" cy="3016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  <a:latin typeface="Arial" pitchFamily="34" charset="0"/>
                </a:rPr>
                <a:t>1</a:t>
              </a:r>
            </a:p>
          </p:txBody>
        </p:sp>
        <p:sp>
          <p:nvSpPr>
            <p:cNvPr id="30" name="Rectangle 30"/>
            <p:cNvSpPr>
              <a:spLocks noChangeArrowheads="1"/>
            </p:cNvSpPr>
            <p:nvPr/>
          </p:nvSpPr>
          <p:spPr bwMode="auto">
            <a:xfrm>
              <a:off x="2720975" y="981075"/>
              <a:ext cx="300038" cy="3016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  <a:latin typeface="Arial" pitchFamily="34" charset="0"/>
                </a:rPr>
                <a:t>P</a:t>
              </a:r>
            </a:p>
          </p:txBody>
        </p:sp>
        <p:sp>
          <p:nvSpPr>
            <p:cNvPr id="31" name="Rectangle 31"/>
            <p:cNvSpPr>
              <a:spLocks noChangeArrowheads="1"/>
            </p:cNvSpPr>
            <p:nvPr/>
          </p:nvSpPr>
          <p:spPr bwMode="auto">
            <a:xfrm>
              <a:off x="2911475" y="1082675"/>
              <a:ext cx="279400" cy="3016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  <a:latin typeface="Arial" pitchFamily="34" charset="0"/>
                </a:rPr>
                <a:t>1</a:t>
              </a:r>
            </a:p>
          </p:txBody>
        </p:sp>
        <p:sp>
          <p:nvSpPr>
            <p:cNvPr id="32" name="Rectangle 32"/>
            <p:cNvSpPr>
              <a:spLocks noChangeArrowheads="1"/>
            </p:cNvSpPr>
            <p:nvPr/>
          </p:nvSpPr>
          <p:spPr bwMode="auto">
            <a:xfrm>
              <a:off x="3309938" y="981075"/>
              <a:ext cx="309562" cy="3016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  <a:latin typeface="Arial" pitchFamily="34" charset="0"/>
                </a:rPr>
                <a:t>K</a:t>
              </a:r>
            </a:p>
          </p:txBody>
        </p:sp>
        <p:sp>
          <p:nvSpPr>
            <p:cNvPr id="33" name="Rectangle 33"/>
            <p:cNvSpPr>
              <a:spLocks noChangeArrowheads="1"/>
            </p:cNvSpPr>
            <p:nvPr/>
          </p:nvSpPr>
          <p:spPr bwMode="auto">
            <a:xfrm>
              <a:off x="3554413" y="1063625"/>
              <a:ext cx="279400" cy="3016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  <a:latin typeface="Arial" pitchFamily="34" charset="0"/>
                </a:rPr>
                <a:t>2</a:t>
              </a:r>
            </a:p>
          </p:txBody>
        </p:sp>
        <p:sp>
          <p:nvSpPr>
            <p:cNvPr id="34" name="Rectangle 34"/>
            <p:cNvSpPr>
              <a:spLocks noChangeArrowheads="1"/>
            </p:cNvSpPr>
            <p:nvPr/>
          </p:nvSpPr>
          <p:spPr bwMode="auto">
            <a:xfrm>
              <a:off x="3878263" y="996950"/>
              <a:ext cx="300037" cy="3016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  <a:latin typeface="Arial" pitchFamily="34" charset="0"/>
                </a:rPr>
                <a:t>P</a:t>
              </a:r>
            </a:p>
          </p:txBody>
        </p:sp>
        <p:sp>
          <p:nvSpPr>
            <p:cNvPr id="35" name="Rectangle 35"/>
            <p:cNvSpPr>
              <a:spLocks noChangeArrowheads="1"/>
            </p:cNvSpPr>
            <p:nvPr/>
          </p:nvSpPr>
          <p:spPr bwMode="auto">
            <a:xfrm>
              <a:off x="4087813" y="1100138"/>
              <a:ext cx="279400" cy="3016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  <a:latin typeface="Arial" pitchFamily="34" charset="0"/>
                </a:rPr>
                <a:t>2</a:t>
              </a:r>
            </a:p>
          </p:txBody>
        </p:sp>
        <p:sp>
          <p:nvSpPr>
            <p:cNvPr id="36" name="Rectangle 36"/>
            <p:cNvSpPr>
              <a:spLocks noChangeArrowheads="1"/>
            </p:cNvSpPr>
            <p:nvPr/>
          </p:nvSpPr>
          <p:spPr bwMode="auto">
            <a:xfrm>
              <a:off x="6853238" y="996950"/>
              <a:ext cx="309562" cy="3016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  <a:latin typeface="Arial" pitchFamily="34" charset="0"/>
                </a:rPr>
                <a:t>K</a:t>
              </a:r>
            </a:p>
          </p:txBody>
        </p:sp>
        <p:sp>
          <p:nvSpPr>
            <p:cNvPr id="37" name="Rectangle 37"/>
            <p:cNvSpPr>
              <a:spLocks noChangeArrowheads="1"/>
            </p:cNvSpPr>
            <p:nvPr/>
          </p:nvSpPr>
          <p:spPr bwMode="auto">
            <a:xfrm>
              <a:off x="7081838" y="1082675"/>
              <a:ext cx="339725" cy="3016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  <a:latin typeface="Arial" pitchFamily="34" charset="0"/>
                </a:rPr>
                <a:t>m</a:t>
              </a:r>
            </a:p>
          </p:txBody>
        </p:sp>
        <p:sp>
          <p:nvSpPr>
            <p:cNvPr id="38" name="Rectangle 38"/>
            <p:cNvSpPr>
              <a:spLocks noChangeArrowheads="1"/>
            </p:cNvSpPr>
            <p:nvPr/>
          </p:nvSpPr>
          <p:spPr bwMode="auto">
            <a:xfrm>
              <a:off x="7421563" y="981075"/>
              <a:ext cx="300037" cy="3016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  <a:latin typeface="Arial" pitchFamily="34" charset="0"/>
                </a:rPr>
                <a:t>P</a:t>
              </a:r>
            </a:p>
          </p:txBody>
        </p:sp>
        <p:sp>
          <p:nvSpPr>
            <p:cNvPr id="39" name="Rectangle 39"/>
            <p:cNvSpPr>
              <a:spLocks noChangeArrowheads="1"/>
            </p:cNvSpPr>
            <p:nvPr/>
          </p:nvSpPr>
          <p:spPr bwMode="auto">
            <a:xfrm>
              <a:off x="7610475" y="1033463"/>
              <a:ext cx="339725" cy="3016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  <a:latin typeface="Arial" pitchFamily="34" charset="0"/>
                </a:rPr>
                <a:t>m</a:t>
              </a:r>
            </a:p>
          </p:txBody>
        </p:sp>
        <p:sp>
          <p:nvSpPr>
            <p:cNvPr id="40" name="Rectangle 40"/>
            <p:cNvSpPr>
              <a:spLocks noChangeArrowheads="1"/>
            </p:cNvSpPr>
            <p:nvPr/>
          </p:nvSpPr>
          <p:spPr bwMode="auto">
            <a:xfrm>
              <a:off x="1979613" y="37572"/>
              <a:ext cx="1333499" cy="3476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700" b="1" dirty="0">
                  <a:solidFill>
                    <a:srgbClr val="000000"/>
                  </a:solidFill>
                  <a:latin typeface="Arial" pitchFamily="34" charset="0"/>
                </a:rPr>
                <a:t>index entry</a:t>
              </a:r>
            </a:p>
          </p:txBody>
        </p:sp>
      </p:grpSp>
      <p:grpSp>
        <p:nvGrpSpPr>
          <p:cNvPr id="147" name="Group 146"/>
          <p:cNvGrpSpPr/>
          <p:nvPr/>
        </p:nvGrpSpPr>
        <p:grpSpPr>
          <a:xfrm>
            <a:off x="838200" y="2438400"/>
            <a:ext cx="7910512" cy="3173412"/>
            <a:chOff x="414338" y="2932113"/>
            <a:chExt cx="7910512" cy="3173412"/>
          </a:xfrm>
        </p:grpSpPr>
        <p:sp>
          <p:nvSpPr>
            <p:cNvPr id="42" name="Freeform 41"/>
            <p:cNvSpPr>
              <a:spLocks/>
            </p:cNvSpPr>
            <p:nvPr/>
          </p:nvSpPr>
          <p:spPr bwMode="auto">
            <a:xfrm>
              <a:off x="1200150" y="5070475"/>
              <a:ext cx="450850" cy="225425"/>
            </a:xfrm>
            <a:custGeom>
              <a:avLst/>
              <a:gdLst/>
              <a:ahLst/>
              <a:cxnLst>
                <a:cxn ang="0">
                  <a:pos x="0" y="141"/>
                </a:cxn>
                <a:cxn ang="0">
                  <a:pos x="0" y="0"/>
                </a:cxn>
                <a:cxn ang="0">
                  <a:pos x="283" y="0"/>
                </a:cxn>
                <a:cxn ang="0">
                  <a:pos x="283" y="141"/>
                </a:cxn>
                <a:cxn ang="0">
                  <a:pos x="0" y="141"/>
                </a:cxn>
              </a:cxnLst>
              <a:rect l="0" t="0" r="r" b="b"/>
              <a:pathLst>
                <a:path w="284" h="142">
                  <a:moveTo>
                    <a:pt x="0" y="141"/>
                  </a:moveTo>
                  <a:lnTo>
                    <a:pt x="0" y="0"/>
                  </a:lnTo>
                  <a:lnTo>
                    <a:pt x="283" y="0"/>
                  </a:lnTo>
                  <a:lnTo>
                    <a:pt x="283" y="141"/>
                  </a:lnTo>
                  <a:lnTo>
                    <a:pt x="0" y="141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3" name="Freeform 42"/>
            <p:cNvSpPr>
              <a:spLocks/>
            </p:cNvSpPr>
            <p:nvPr/>
          </p:nvSpPr>
          <p:spPr bwMode="auto">
            <a:xfrm>
              <a:off x="2101850" y="5070475"/>
              <a:ext cx="450850" cy="225425"/>
            </a:xfrm>
            <a:custGeom>
              <a:avLst/>
              <a:gdLst/>
              <a:ahLst/>
              <a:cxnLst>
                <a:cxn ang="0">
                  <a:pos x="0" y="141"/>
                </a:cxn>
                <a:cxn ang="0">
                  <a:pos x="0" y="0"/>
                </a:cxn>
                <a:cxn ang="0">
                  <a:pos x="283" y="0"/>
                </a:cxn>
                <a:cxn ang="0">
                  <a:pos x="283" y="141"/>
                </a:cxn>
                <a:cxn ang="0">
                  <a:pos x="0" y="141"/>
                </a:cxn>
              </a:cxnLst>
              <a:rect l="0" t="0" r="r" b="b"/>
              <a:pathLst>
                <a:path w="284" h="142">
                  <a:moveTo>
                    <a:pt x="0" y="141"/>
                  </a:moveTo>
                  <a:lnTo>
                    <a:pt x="0" y="0"/>
                  </a:lnTo>
                  <a:lnTo>
                    <a:pt x="283" y="0"/>
                  </a:lnTo>
                  <a:lnTo>
                    <a:pt x="283" y="141"/>
                  </a:lnTo>
                  <a:lnTo>
                    <a:pt x="0" y="141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4" name="Freeform 43"/>
            <p:cNvSpPr>
              <a:spLocks/>
            </p:cNvSpPr>
            <p:nvPr/>
          </p:nvSpPr>
          <p:spPr bwMode="auto">
            <a:xfrm>
              <a:off x="3114675" y="5070475"/>
              <a:ext cx="452438" cy="225425"/>
            </a:xfrm>
            <a:custGeom>
              <a:avLst/>
              <a:gdLst/>
              <a:ahLst/>
              <a:cxnLst>
                <a:cxn ang="0">
                  <a:pos x="0" y="141"/>
                </a:cxn>
                <a:cxn ang="0">
                  <a:pos x="0" y="0"/>
                </a:cxn>
                <a:cxn ang="0">
                  <a:pos x="284" y="0"/>
                </a:cxn>
                <a:cxn ang="0">
                  <a:pos x="284" y="141"/>
                </a:cxn>
                <a:cxn ang="0">
                  <a:pos x="0" y="141"/>
                </a:cxn>
              </a:cxnLst>
              <a:rect l="0" t="0" r="r" b="b"/>
              <a:pathLst>
                <a:path w="285" h="142">
                  <a:moveTo>
                    <a:pt x="0" y="141"/>
                  </a:moveTo>
                  <a:lnTo>
                    <a:pt x="0" y="0"/>
                  </a:lnTo>
                  <a:lnTo>
                    <a:pt x="284" y="0"/>
                  </a:lnTo>
                  <a:lnTo>
                    <a:pt x="284" y="141"/>
                  </a:lnTo>
                  <a:lnTo>
                    <a:pt x="0" y="141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5" name="Freeform 44"/>
            <p:cNvSpPr>
              <a:spLocks/>
            </p:cNvSpPr>
            <p:nvPr/>
          </p:nvSpPr>
          <p:spPr bwMode="auto">
            <a:xfrm>
              <a:off x="4014788" y="5070475"/>
              <a:ext cx="452437" cy="225425"/>
            </a:xfrm>
            <a:custGeom>
              <a:avLst/>
              <a:gdLst/>
              <a:ahLst/>
              <a:cxnLst>
                <a:cxn ang="0">
                  <a:pos x="0" y="141"/>
                </a:cxn>
                <a:cxn ang="0">
                  <a:pos x="0" y="0"/>
                </a:cxn>
                <a:cxn ang="0">
                  <a:pos x="284" y="0"/>
                </a:cxn>
                <a:cxn ang="0">
                  <a:pos x="284" y="141"/>
                </a:cxn>
                <a:cxn ang="0">
                  <a:pos x="0" y="141"/>
                </a:cxn>
              </a:cxnLst>
              <a:rect l="0" t="0" r="r" b="b"/>
              <a:pathLst>
                <a:path w="285" h="142">
                  <a:moveTo>
                    <a:pt x="0" y="141"/>
                  </a:moveTo>
                  <a:lnTo>
                    <a:pt x="0" y="0"/>
                  </a:lnTo>
                  <a:lnTo>
                    <a:pt x="284" y="0"/>
                  </a:lnTo>
                  <a:lnTo>
                    <a:pt x="284" y="141"/>
                  </a:lnTo>
                  <a:lnTo>
                    <a:pt x="0" y="141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6" name="Freeform 45"/>
            <p:cNvSpPr>
              <a:spLocks/>
            </p:cNvSpPr>
            <p:nvPr/>
          </p:nvSpPr>
          <p:spPr bwMode="auto">
            <a:xfrm>
              <a:off x="5029200" y="5070475"/>
              <a:ext cx="450850" cy="225425"/>
            </a:xfrm>
            <a:custGeom>
              <a:avLst/>
              <a:gdLst/>
              <a:ahLst/>
              <a:cxnLst>
                <a:cxn ang="0">
                  <a:pos x="0" y="141"/>
                </a:cxn>
                <a:cxn ang="0">
                  <a:pos x="0" y="0"/>
                </a:cxn>
                <a:cxn ang="0">
                  <a:pos x="283" y="0"/>
                </a:cxn>
                <a:cxn ang="0">
                  <a:pos x="283" y="141"/>
                </a:cxn>
                <a:cxn ang="0">
                  <a:pos x="0" y="141"/>
                </a:cxn>
              </a:cxnLst>
              <a:rect l="0" t="0" r="r" b="b"/>
              <a:pathLst>
                <a:path w="284" h="142">
                  <a:moveTo>
                    <a:pt x="0" y="141"/>
                  </a:moveTo>
                  <a:lnTo>
                    <a:pt x="0" y="0"/>
                  </a:lnTo>
                  <a:lnTo>
                    <a:pt x="283" y="0"/>
                  </a:lnTo>
                  <a:lnTo>
                    <a:pt x="283" y="141"/>
                  </a:lnTo>
                  <a:lnTo>
                    <a:pt x="0" y="141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7" name="Freeform 46"/>
            <p:cNvSpPr>
              <a:spLocks/>
            </p:cNvSpPr>
            <p:nvPr/>
          </p:nvSpPr>
          <p:spPr bwMode="auto">
            <a:xfrm>
              <a:off x="5929313" y="5070475"/>
              <a:ext cx="450850" cy="225425"/>
            </a:xfrm>
            <a:custGeom>
              <a:avLst/>
              <a:gdLst/>
              <a:ahLst/>
              <a:cxnLst>
                <a:cxn ang="0">
                  <a:pos x="0" y="141"/>
                </a:cxn>
                <a:cxn ang="0">
                  <a:pos x="0" y="0"/>
                </a:cxn>
                <a:cxn ang="0">
                  <a:pos x="283" y="0"/>
                </a:cxn>
                <a:cxn ang="0">
                  <a:pos x="283" y="141"/>
                </a:cxn>
                <a:cxn ang="0">
                  <a:pos x="0" y="141"/>
                </a:cxn>
              </a:cxnLst>
              <a:rect l="0" t="0" r="r" b="b"/>
              <a:pathLst>
                <a:path w="284" h="142">
                  <a:moveTo>
                    <a:pt x="0" y="141"/>
                  </a:moveTo>
                  <a:lnTo>
                    <a:pt x="0" y="0"/>
                  </a:lnTo>
                  <a:lnTo>
                    <a:pt x="283" y="0"/>
                  </a:lnTo>
                  <a:lnTo>
                    <a:pt x="283" y="141"/>
                  </a:lnTo>
                  <a:lnTo>
                    <a:pt x="0" y="141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8" name="Freeform 47"/>
            <p:cNvSpPr>
              <a:spLocks/>
            </p:cNvSpPr>
            <p:nvPr/>
          </p:nvSpPr>
          <p:spPr bwMode="auto">
            <a:xfrm>
              <a:off x="6943725" y="5070475"/>
              <a:ext cx="450850" cy="225425"/>
            </a:xfrm>
            <a:custGeom>
              <a:avLst/>
              <a:gdLst/>
              <a:ahLst/>
              <a:cxnLst>
                <a:cxn ang="0">
                  <a:pos x="0" y="141"/>
                </a:cxn>
                <a:cxn ang="0">
                  <a:pos x="0" y="0"/>
                </a:cxn>
                <a:cxn ang="0">
                  <a:pos x="283" y="0"/>
                </a:cxn>
                <a:cxn ang="0">
                  <a:pos x="283" y="141"/>
                </a:cxn>
                <a:cxn ang="0">
                  <a:pos x="0" y="141"/>
                </a:cxn>
              </a:cxnLst>
              <a:rect l="0" t="0" r="r" b="b"/>
              <a:pathLst>
                <a:path w="284" h="142">
                  <a:moveTo>
                    <a:pt x="0" y="141"/>
                  </a:moveTo>
                  <a:lnTo>
                    <a:pt x="0" y="0"/>
                  </a:lnTo>
                  <a:lnTo>
                    <a:pt x="283" y="0"/>
                  </a:lnTo>
                  <a:lnTo>
                    <a:pt x="283" y="141"/>
                  </a:lnTo>
                  <a:lnTo>
                    <a:pt x="0" y="141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9" name="Freeform 48"/>
            <p:cNvSpPr>
              <a:spLocks/>
            </p:cNvSpPr>
            <p:nvPr/>
          </p:nvSpPr>
          <p:spPr bwMode="auto">
            <a:xfrm>
              <a:off x="7842250" y="5070475"/>
              <a:ext cx="454025" cy="225425"/>
            </a:xfrm>
            <a:custGeom>
              <a:avLst/>
              <a:gdLst/>
              <a:ahLst/>
              <a:cxnLst>
                <a:cxn ang="0">
                  <a:pos x="0" y="141"/>
                </a:cxn>
                <a:cxn ang="0">
                  <a:pos x="0" y="0"/>
                </a:cxn>
                <a:cxn ang="0">
                  <a:pos x="285" y="0"/>
                </a:cxn>
                <a:cxn ang="0">
                  <a:pos x="285" y="141"/>
                </a:cxn>
                <a:cxn ang="0">
                  <a:pos x="0" y="141"/>
                </a:cxn>
              </a:cxnLst>
              <a:rect l="0" t="0" r="r" b="b"/>
              <a:pathLst>
                <a:path w="286" h="142">
                  <a:moveTo>
                    <a:pt x="0" y="141"/>
                  </a:moveTo>
                  <a:lnTo>
                    <a:pt x="0" y="0"/>
                  </a:lnTo>
                  <a:lnTo>
                    <a:pt x="285" y="0"/>
                  </a:lnTo>
                  <a:lnTo>
                    <a:pt x="285" y="141"/>
                  </a:lnTo>
                  <a:lnTo>
                    <a:pt x="0" y="141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0" name="Freeform 49"/>
            <p:cNvSpPr>
              <a:spLocks/>
            </p:cNvSpPr>
            <p:nvPr/>
          </p:nvSpPr>
          <p:spPr bwMode="auto">
            <a:xfrm>
              <a:off x="1649413" y="4508500"/>
              <a:ext cx="454025" cy="225425"/>
            </a:xfrm>
            <a:custGeom>
              <a:avLst/>
              <a:gdLst/>
              <a:ahLst/>
              <a:cxnLst>
                <a:cxn ang="0">
                  <a:pos x="0" y="141"/>
                </a:cxn>
                <a:cxn ang="0">
                  <a:pos x="0" y="0"/>
                </a:cxn>
                <a:cxn ang="0">
                  <a:pos x="285" y="0"/>
                </a:cxn>
                <a:cxn ang="0">
                  <a:pos x="285" y="141"/>
                </a:cxn>
                <a:cxn ang="0">
                  <a:pos x="0" y="141"/>
                </a:cxn>
              </a:cxnLst>
              <a:rect l="0" t="0" r="r" b="b"/>
              <a:pathLst>
                <a:path w="286" h="142">
                  <a:moveTo>
                    <a:pt x="0" y="141"/>
                  </a:moveTo>
                  <a:lnTo>
                    <a:pt x="0" y="0"/>
                  </a:lnTo>
                  <a:lnTo>
                    <a:pt x="285" y="0"/>
                  </a:lnTo>
                  <a:lnTo>
                    <a:pt x="285" y="141"/>
                  </a:lnTo>
                  <a:lnTo>
                    <a:pt x="0" y="141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" name="Freeform 50"/>
            <p:cNvSpPr>
              <a:spLocks/>
            </p:cNvSpPr>
            <p:nvPr/>
          </p:nvSpPr>
          <p:spPr bwMode="auto">
            <a:xfrm>
              <a:off x="3565525" y="4508500"/>
              <a:ext cx="450850" cy="225425"/>
            </a:xfrm>
            <a:custGeom>
              <a:avLst/>
              <a:gdLst/>
              <a:ahLst/>
              <a:cxnLst>
                <a:cxn ang="0">
                  <a:pos x="0" y="141"/>
                </a:cxn>
                <a:cxn ang="0">
                  <a:pos x="0" y="0"/>
                </a:cxn>
                <a:cxn ang="0">
                  <a:pos x="283" y="0"/>
                </a:cxn>
                <a:cxn ang="0">
                  <a:pos x="283" y="141"/>
                </a:cxn>
                <a:cxn ang="0">
                  <a:pos x="0" y="141"/>
                </a:cxn>
              </a:cxnLst>
              <a:rect l="0" t="0" r="r" b="b"/>
              <a:pathLst>
                <a:path w="284" h="142">
                  <a:moveTo>
                    <a:pt x="0" y="141"/>
                  </a:moveTo>
                  <a:lnTo>
                    <a:pt x="0" y="0"/>
                  </a:lnTo>
                  <a:lnTo>
                    <a:pt x="283" y="0"/>
                  </a:lnTo>
                  <a:lnTo>
                    <a:pt x="283" y="141"/>
                  </a:lnTo>
                  <a:lnTo>
                    <a:pt x="0" y="141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2" name="Freeform 51"/>
            <p:cNvSpPr>
              <a:spLocks/>
            </p:cNvSpPr>
            <p:nvPr/>
          </p:nvSpPr>
          <p:spPr bwMode="auto">
            <a:xfrm>
              <a:off x="5478463" y="4508500"/>
              <a:ext cx="452437" cy="225425"/>
            </a:xfrm>
            <a:custGeom>
              <a:avLst/>
              <a:gdLst/>
              <a:ahLst/>
              <a:cxnLst>
                <a:cxn ang="0">
                  <a:pos x="0" y="141"/>
                </a:cxn>
                <a:cxn ang="0">
                  <a:pos x="0" y="0"/>
                </a:cxn>
                <a:cxn ang="0">
                  <a:pos x="284" y="0"/>
                </a:cxn>
                <a:cxn ang="0">
                  <a:pos x="284" y="141"/>
                </a:cxn>
                <a:cxn ang="0">
                  <a:pos x="0" y="141"/>
                </a:cxn>
              </a:cxnLst>
              <a:rect l="0" t="0" r="r" b="b"/>
              <a:pathLst>
                <a:path w="285" h="142">
                  <a:moveTo>
                    <a:pt x="0" y="141"/>
                  </a:moveTo>
                  <a:lnTo>
                    <a:pt x="0" y="0"/>
                  </a:lnTo>
                  <a:lnTo>
                    <a:pt x="284" y="0"/>
                  </a:lnTo>
                  <a:lnTo>
                    <a:pt x="284" y="141"/>
                  </a:lnTo>
                  <a:lnTo>
                    <a:pt x="0" y="141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3" name="Freeform 52"/>
            <p:cNvSpPr>
              <a:spLocks/>
            </p:cNvSpPr>
            <p:nvPr/>
          </p:nvSpPr>
          <p:spPr bwMode="auto">
            <a:xfrm>
              <a:off x="7392988" y="4508500"/>
              <a:ext cx="450850" cy="225425"/>
            </a:xfrm>
            <a:custGeom>
              <a:avLst/>
              <a:gdLst/>
              <a:ahLst/>
              <a:cxnLst>
                <a:cxn ang="0">
                  <a:pos x="0" y="141"/>
                </a:cxn>
                <a:cxn ang="0">
                  <a:pos x="0" y="0"/>
                </a:cxn>
                <a:cxn ang="0">
                  <a:pos x="283" y="0"/>
                </a:cxn>
                <a:cxn ang="0">
                  <a:pos x="283" y="141"/>
                </a:cxn>
                <a:cxn ang="0">
                  <a:pos x="0" y="141"/>
                </a:cxn>
              </a:cxnLst>
              <a:rect l="0" t="0" r="r" b="b"/>
              <a:pathLst>
                <a:path w="284" h="142">
                  <a:moveTo>
                    <a:pt x="0" y="141"/>
                  </a:moveTo>
                  <a:lnTo>
                    <a:pt x="0" y="0"/>
                  </a:lnTo>
                  <a:lnTo>
                    <a:pt x="283" y="0"/>
                  </a:lnTo>
                  <a:lnTo>
                    <a:pt x="283" y="141"/>
                  </a:lnTo>
                  <a:lnTo>
                    <a:pt x="0" y="141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4" name="Freeform 53"/>
            <p:cNvSpPr>
              <a:spLocks/>
            </p:cNvSpPr>
            <p:nvPr/>
          </p:nvSpPr>
          <p:spPr bwMode="auto">
            <a:xfrm>
              <a:off x="6494463" y="3833813"/>
              <a:ext cx="450850" cy="225425"/>
            </a:xfrm>
            <a:custGeom>
              <a:avLst/>
              <a:gdLst/>
              <a:ahLst/>
              <a:cxnLst>
                <a:cxn ang="0">
                  <a:pos x="0" y="141"/>
                </a:cxn>
                <a:cxn ang="0">
                  <a:pos x="0" y="0"/>
                </a:cxn>
                <a:cxn ang="0">
                  <a:pos x="283" y="0"/>
                </a:cxn>
                <a:cxn ang="0">
                  <a:pos x="283" y="141"/>
                </a:cxn>
                <a:cxn ang="0">
                  <a:pos x="0" y="141"/>
                </a:cxn>
              </a:cxnLst>
              <a:rect l="0" t="0" r="r" b="b"/>
              <a:pathLst>
                <a:path w="284" h="142">
                  <a:moveTo>
                    <a:pt x="0" y="141"/>
                  </a:moveTo>
                  <a:lnTo>
                    <a:pt x="0" y="0"/>
                  </a:lnTo>
                  <a:lnTo>
                    <a:pt x="283" y="0"/>
                  </a:lnTo>
                  <a:lnTo>
                    <a:pt x="283" y="141"/>
                  </a:lnTo>
                  <a:lnTo>
                    <a:pt x="0" y="141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5" name="Freeform 54"/>
            <p:cNvSpPr>
              <a:spLocks/>
            </p:cNvSpPr>
            <p:nvPr/>
          </p:nvSpPr>
          <p:spPr bwMode="auto">
            <a:xfrm>
              <a:off x="2662238" y="3833813"/>
              <a:ext cx="454025" cy="225425"/>
            </a:xfrm>
            <a:custGeom>
              <a:avLst/>
              <a:gdLst/>
              <a:ahLst/>
              <a:cxnLst>
                <a:cxn ang="0">
                  <a:pos x="0" y="141"/>
                </a:cxn>
                <a:cxn ang="0">
                  <a:pos x="0" y="0"/>
                </a:cxn>
                <a:cxn ang="0">
                  <a:pos x="285" y="0"/>
                </a:cxn>
                <a:cxn ang="0">
                  <a:pos x="285" y="141"/>
                </a:cxn>
                <a:cxn ang="0">
                  <a:pos x="0" y="141"/>
                </a:cxn>
              </a:cxnLst>
              <a:rect l="0" t="0" r="r" b="b"/>
              <a:pathLst>
                <a:path w="286" h="142">
                  <a:moveTo>
                    <a:pt x="0" y="141"/>
                  </a:moveTo>
                  <a:lnTo>
                    <a:pt x="0" y="0"/>
                  </a:lnTo>
                  <a:lnTo>
                    <a:pt x="285" y="0"/>
                  </a:lnTo>
                  <a:lnTo>
                    <a:pt x="285" y="141"/>
                  </a:lnTo>
                  <a:lnTo>
                    <a:pt x="0" y="141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6" name="Freeform 55"/>
            <p:cNvSpPr>
              <a:spLocks/>
            </p:cNvSpPr>
            <p:nvPr/>
          </p:nvSpPr>
          <p:spPr bwMode="auto">
            <a:xfrm>
              <a:off x="4465638" y="3046413"/>
              <a:ext cx="450850" cy="227012"/>
            </a:xfrm>
            <a:custGeom>
              <a:avLst/>
              <a:gdLst/>
              <a:ahLst/>
              <a:cxnLst>
                <a:cxn ang="0">
                  <a:pos x="0" y="142"/>
                </a:cxn>
                <a:cxn ang="0">
                  <a:pos x="0" y="0"/>
                </a:cxn>
                <a:cxn ang="0">
                  <a:pos x="283" y="0"/>
                </a:cxn>
                <a:cxn ang="0">
                  <a:pos x="283" y="142"/>
                </a:cxn>
                <a:cxn ang="0">
                  <a:pos x="0" y="142"/>
                </a:cxn>
              </a:cxnLst>
              <a:rect l="0" t="0" r="r" b="b"/>
              <a:pathLst>
                <a:path w="284" h="143">
                  <a:moveTo>
                    <a:pt x="0" y="142"/>
                  </a:moveTo>
                  <a:lnTo>
                    <a:pt x="0" y="0"/>
                  </a:lnTo>
                  <a:lnTo>
                    <a:pt x="283" y="0"/>
                  </a:lnTo>
                  <a:lnTo>
                    <a:pt x="283" y="142"/>
                  </a:lnTo>
                  <a:lnTo>
                    <a:pt x="0" y="142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7" name="Freeform 56"/>
            <p:cNvSpPr>
              <a:spLocks/>
            </p:cNvSpPr>
            <p:nvPr/>
          </p:nvSpPr>
          <p:spPr bwMode="auto">
            <a:xfrm>
              <a:off x="3114675" y="3271838"/>
              <a:ext cx="1465263" cy="563562"/>
            </a:xfrm>
            <a:custGeom>
              <a:avLst/>
              <a:gdLst/>
              <a:ahLst/>
              <a:cxnLst>
                <a:cxn ang="0">
                  <a:pos x="922" y="0"/>
                </a:cxn>
                <a:cxn ang="0">
                  <a:pos x="0" y="354"/>
                </a:cxn>
                <a:cxn ang="0">
                  <a:pos x="922" y="0"/>
                </a:cxn>
              </a:cxnLst>
              <a:rect l="0" t="0" r="r" b="b"/>
              <a:pathLst>
                <a:path w="923" h="355">
                  <a:moveTo>
                    <a:pt x="922" y="0"/>
                  </a:moveTo>
                  <a:lnTo>
                    <a:pt x="0" y="354"/>
                  </a:lnTo>
                  <a:lnTo>
                    <a:pt x="922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8" name="Freeform 57"/>
            <p:cNvSpPr>
              <a:spLocks/>
            </p:cNvSpPr>
            <p:nvPr/>
          </p:nvSpPr>
          <p:spPr bwMode="auto">
            <a:xfrm>
              <a:off x="3114675" y="3765550"/>
              <a:ext cx="115888" cy="69850"/>
            </a:xfrm>
            <a:custGeom>
              <a:avLst/>
              <a:gdLst/>
              <a:ahLst/>
              <a:cxnLst>
                <a:cxn ang="0">
                  <a:pos x="72" y="34"/>
                </a:cxn>
                <a:cxn ang="0">
                  <a:pos x="0" y="43"/>
                </a:cxn>
                <a:cxn ang="0">
                  <a:pos x="59" y="0"/>
                </a:cxn>
                <a:cxn ang="0">
                  <a:pos x="72" y="34"/>
                </a:cxn>
              </a:cxnLst>
              <a:rect l="0" t="0" r="r" b="b"/>
              <a:pathLst>
                <a:path w="73" h="44">
                  <a:moveTo>
                    <a:pt x="72" y="34"/>
                  </a:moveTo>
                  <a:lnTo>
                    <a:pt x="0" y="43"/>
                  </a:lnTo>
                  <a:lnTo>
                    <a:pt x="59" y="0"/>
                  </a:lnTo>
                  <a:lnTo>
                    <a:pt x="72" y="3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9" name="Freeform 58"/>
            <p:cNvSpPr>
              <a:spLocks/>
            </p:cNvSpPr>
            <p:nvPr/>
          </p:nvSpPr>
          <p:spPr bwMode="auto">
            <a:xfrm>
              <a:off x="4691063" y="3271838"/>
              <a:ext cx="1587" cy="44926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82"/>
                </a:cxn>
                <a:cxn ang="0">
                  <a:pos x="0" y="0"/>
                </a:cxn>
              </a:cxnLst>
              <a:rect l="0" t="0" r="r" b="b"/>
              <a:pathLst>
                <a:path w="1" h="283">
                  <a:moveTo>
                    <a:pt x="0" y="0"/>
                  </a:moveTo>
                  <a:lnTo>
                    <a:pt x="0" y="282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0" name="Freeform 59"/>
            <p:cNvSpPr>
              <a:spLocks/>
            </p:cNvSpPr>
            <p:nvPr/>
          </p:nvSpPr>
          <p:spPr bwMode="auto">
            <a:xfrm>
              <a:off x="4660900" y="3608388"/>
              <a:ext cx="60325" cy="112712"/>
            </a:xfrm>
            <a:custGeom>
              <a:avLst/>
              <a:gdLst/>
              <a:ahLst/>
              <a:cxnLst>
                <a:cxn ang="0">
                  <a:pos x="37" y="0"/>
                </a:cxn>
                <a:cxn ang="0">
                  <a:pos x="19" y="70"/>
                </a:cxn>
                <a:cxn ang="0">
                  <a:pos x="0" y="0"/>
                </a:cxn>
                <a:cxn ang="0">
                  <a:pos x="37" y="0"/>
                </a:cxn>
              </a:cxnLst>
              <a:rect l="0" t="0" r="r" b="b"/>
              <a:pathLst>
                <a:path w="38" h="71">
                  <a:moveTo>
                    <a:pt x="37" y="0"/>
                  </a:moveTo>
                  <a:lnTo>
                    <a:pt x="19" y="70"/>
                  </a:lnTo>
                  <a:lnTo>
                    <a:pt x="0" y="0"/>
                  </a:lnTo>
                  <a:lnTo>
                    <a:pt x="37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" name="Freeform 60"/>
            <p:cNvSpPr>
              <a:spLocks/>
            </p:cNvSpPr>
            <p:nvPr/>
          </p:nvSpPr>
          <p:spPr bwMode="auto">
            <a:xfrm>
              <a:off x="4802188" y="3271838"/>
              <a:ext cx="1693862" cy="56356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66" y="354"/>
                </a:cxn>
                <a:cxn ang="0">
                  <a:pos x="0" y="0"/>
                </a:cxn>
              </a:cxnLst>
              <a:rect l="0" t="0" r="r" b="b"/>
              <a:pathLst>
                <a:path w="1067" h="355">
                  <a:moveTo>
                    <a:pt x="0" y="0"/>
                  </a:moveTo>
                  <a:lnTo>
                    <a:pt x="1066" y="3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2" name="Freeform 61"/>
            <p:cNvSpPr>
              <a:spLocks/>
            </p:cNvSpPr>
            <p:nvPr/>
          </p:nvSpPr>
          <p:spPr bwMode="auto">
            <a:xfrm>
              <a:off x="6375400" y="3768725"/>
              <a:ext cx="120650" cy="66675"/>
            </a:xfrm>
            <a:custGeom>
              <a:avLst/>
              <a:gdLst/>
              <a:ahLst/>
              <a:cxnLst>
                <a:cxn ang="0">
                  <a:pos x="12" y="0"/>
                </a:cxn>
                <a:cxn ang="0">
                  <a:pos x="75" y="41"/>
                </a:cxn>
                <a:cxn ang="0">
                  <a:pos x="0" y="35"/>
                </a:cxn>
                <a:cxn ang="0">
                  <a:pos x="12" y="0"/>
                </a:cxn>
              </a:cxnLst>
              <a:rect l="0" t="0" r="r" b="b"/>
              <a:pathLst>
                <a:path w="76" h="42">
                  <a:moveTo>
                    <a:pt x="12" y="0"/>
                  </a:moveTo>
                  <a:lnTo>
                    <a:pt x="75" y="41"/>
                  </a:lnTo>
                  <a:lnTo>
                    <a:pt x="0" y="35"/>
                  </a:lnTo>
                  <a:lnTo>
                    <a:pt x="12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3" name="Freeform 62"/>
            <p:cNvSpPr>
              <a:spLocks/>
            </p:cNvSpPr>
            <p:nvPr/>
          </p:nvSpPr>
          <p:spPr bwMode="auto">
            <a:xfrm>
              <a:off x="2101850" y="4057650"/>
              <a:ext cx="676275" cy="452438"/>
            </a:xfrm>
            <a:custGeom>
              <a:avLst/>
              <a:gdLst/>
              <a:ahLst/>
              <a:cxnLst>
                <a:cxn ang="0">
                  <a:pos x="425" y="0"/>
                </a:cxn>
                <a:cxn ang="0">
                  <a:pos x="0" y="284"/>
                </a:cxn>
                <a:cxn ang="0">
                  <a:pos x="425" y="0"/>
                </a:cxn>
              </a:cxnLst>
              <a:rect l="0" t="0" r="r" b="b"/>
              <a:pathLst>
                <a:path w="426" h="285">
                  <a:moveTo>
                    <a:pt x="425" y="0"/>
                  </a:moveTo>
                  <a:lnTo>
                    <a:pt x="0" y="284"/>
                  </a:lnTo>
                  <a:lnTo>
                    <a:pt x="425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4" name="Freeform 63"/>
            <p:cNvSpPr>
              <a:spLocks/>
            </p:cNvSpPr>
            <p:nvPr/>
          </p:nvSpPr>
          <p:spPr bwMode="auto">
            <a:xfrm>
              <a:off x="2101850" y="4422775"/>
              <a:ext cx="109538" cy="87313"/>
            </a:xfrm>
            <a:custGeom>
              <a:avLst/>
              <a:gdLst/>
              <a:ahLst/>
              <a:cxnLst>
                <a:cxn ang="0">
                  <a:pos x="68" y="29"/>
                </a:cxn>
                <a:cxn ang="0">
                  <a:pos x="0" y="54"/>
                </a:cxn>
                <a:cxn ang="0">
                  <a:pos x="49" y="0"/>
                </a:cxn>
                <a:cxn ang="0">
                  <a:pos x="68" y="29"/>
                </a:cxn>
              </a:cxnLst>
              <a:rect l="0" t="0" r="r" b="b"/>
              <a:pathLst>
                <a:path w="69" h="55">
                  <a:moveTo>
                    <a:pt x="68" y="29"/>
                  </a:moveTo>
                  <a:lnTo>
                    <a:pt x="0" y="54"/>
                  </a:lnTo>
                  <a:lnTo>
                    <a:pt x="49" y="0"/>
                  </a:lnTo>
                  <a:lnTo>
                    <a:pt x="68" y="29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5" name="Freeform 64"/>
            <p:cNvSpPr>
              <a:spLocks/>
            </p:cNvSpPr>
            <p:nvPr/>
          </p:nvSpPr>
          <p:spPr bwMode="auto">
            <a:xfrm>
              <a:off x="3001963" y="4057650"/>
              <a:ext cx="565150" cy="45243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55" y="284"/>
                </a:cxn>
                <a:cxn ang="0">
                  <a:pos x="0" y="0"/>
                </a:cxn>
              </a:cxnLst>
              <a:rect l="0" t="0" r="r" b="b"/>
              <a:pathLst>
                <a:path w="356" h="285">
                  <a:moveTo>
                    <a:pt x="0" y="0"/>
                  </a:moveTo>
                  <a:lnTo>
                    <a:pt x="355" y="28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6" name="Freeform 65"/>
            <p:cNvSpPr>
              <a:spLocks/>
            </p:cNvSpPr>
            <p:nvPr/>
          </p:nvSpPr>
          <p:spPr bwMode="auto">
            <a:xfrm>
              <a:off x="3459163" y="4416425"/>
              <a:ext cx="107950" cy="93663"/>
            </a:xfrm>
            <a:custGeom>
              <a:avLst/>
              <a:gdLst/>
              <a:ahLst/>
              <a:cxnLst>
                <a:cxn ang="0">
                  <a:pos x="22" y="0"/>
                </a:cxn>
                <a:cxn ang="0">
                  <a:pos x="67" y="58"/>
                </a:cxn>
                <a:cxn ang="0">
                  <a:pos x="0" y="27"/>
                </a:cxn>
                <a:cxn ang="0">
                  <a:pos x="22" y="0"/>
                </a:cxn>
              </a:cxnLst>
              <a:rect l="0" t="0" r="r" b="b"/>
              <a:pathLst>
                <a:path w="68" h="59">
                  <a:moveTo>
                    <a:pt x="22" y="0"/>
                  </a:moveTo>
                  <a:lnTo>
                    <a:pt x="67" y="58"/>
                  </a:lnTo>
                  <a:lnTo>
                    <a:pt x="0" y="27"/>
                  </a:lnTo>
                  <a:lnTo>
                    <a:pt x="22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7" name="Freeform 66"/>
            <p:cNvSpPr>
              <a:spLocks/>
            </p:cNvSpPr>
            <p:nvPr/>
          </p:nvSpPr>
          <p:spPr bwMode="auto">
            <a:xfrm>
              <a:off x="2889250" y="4057650"/>
              <a:ext cx="1588" cy="33813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2"/>
                </a:cxn>
                <a:cxn ang="0">
                  <a:pos x="0" y="0"/>
                </a:cxn>
              </a:cxnLst>
              <a:rect l="0" t="0" r="r" b="b"/>
              <a:pathLst>
                <a:path w="1" h="213">
                  <a:moveTo>
                    <a:pt x="0" y="0"/>
                  </a:moveTo>
                  <a:lnTo>
                    <a:pt x="0" y="212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8" name="Freeform 67"/>
            <p:cNvSpPr>
              <a:spLocks/>
            </p:cNvSpPr>
            <p:nvPr/>
          </p:nvSpPr>
          <p:spPr bwMode="auto">
            <a:xfrm>
              <a:off x="2860675" y="4281488"/>
              <a:ext cx="58738" cy="114300"/>
            </a:xfrm>
            <a:custGeom>
              <a:avLst/>
              <a:gdLst/>
              <a:ahLst/>
              <a:cxnLst>
                <a:cxn ang="0">
                  <a:pos x="36" y="0"/>
                </a:cxn>
                <a:cxn ang="0">
                  <a:pos x="18" y="71"/>
                </a:cxn>
                <a:cxn ang="0">
                  <a:pos x="0" y="0"/>
                </a:cxn>
                <a:cxn ang="0">
                  <a:pos x="36" y="0"/>
                </a:cxn>
              </a:cxnLst>
              <a:rect l="0" t="0" r="r" b="b"/>
              <a:pathLst>
                <a:path w="37" h="72">
                  <a:moveTo>
                    <a:pt x="36" y="0"/>
                  </a:moveTo>
                  <a:lnTo>
                    <a:pt x="18" y="71"/>
                  </a:lnTo>
                  <a:lnTo>
                    <a:pt x="0" y="0"/>
                  </a:lnTo>
                  <a:lnTo>
                    <a:pt x="36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9" name="Freeform 68"/>
            <p:cNvSpPr>
              <a:spLocks/>
            </p:cNvSpPr>
            <p:nvPr/>
          </p:nvSpPr>
          <p:spPr bwMode="auto">
            <a:xfrm>
              <a:off x="5929313" y="4057650"/>
              <a:ext cx="677862" cy="452438"/>
            </a:xfrm>
            <a:custGeom>
              <a:avLst/>
              <a:gdLst/>
              <a:ahLst/>
              <a:cxnLst>
                <a:cxn ang="0">
                  <a:pos x="426" y="0"/>
                </a:cxn>
                <a:cxn ang="0">
                  <a:pos x="0" y="284"/>
                </a:cxn>
                <a:cxn ang="0">
                  <a:pos x="426" y="0"/>
                </a:cxn>
              </a:cxnLst>
              <a:rect l="0" t="0" r="r" b="b"/>
              <a:pathLst>
                <a:path w="427" h="285">
                  <a:moveTo>
                    <a:pt x="426" y="0"/>
                  </a:moveTo>
                  <a:lnTo>
                    <a:pt x="0" y="284"/>
                  </a:lnTo>
                  <a:lnTo>
                    <a:pt x="426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0" name="Freeform 69"/>
            <p:cNvSpPr>
              <a:spLocks/>
            </p:cNvSpPr>
            <p:nvPr/>
          </p:nvSpPr>
          <p:spPr bwMode="auto">
            <a:xfrm>
              <a:off x="5929313" y="4422775"/>
              <a:ext cx="111125" cy="87313"/>
            </a:xfrm>
            <a:custGeom>
              <a:avLst/>
              <a:gdLst/>
              <a:ahLst/>
              <a:cxnLst>
                <a:cxn ang="0">
                  <a:pos x="69" y="29"/>
                </a:cxn>
                <a:cxn ang="0">
                  <a:pos x="0" y="54"/>
                </a:cxn>
                <a:cxn ang="0">
                  <a:pos x="49" y="0"/>
                </a:cxn>
                <a:cxn ang="0">
                  <a:pos x="69" y="29"/>
                </a:cxn>
              </a:cxnLst>
              <a:rect l="0" t="0" r="r" b="b"/>
              <a:pathLst>
                <a:path w="70" h="55">
                  <a:moveTo>
                    <a:pt x="69" y="29"/>
                  </a:moveTo>
                  <a:lnTo>
                    <a:pt x="0" y="54"/>
                  </a:lnTo>
                  <a:lnTo>
                    <a:pt x="49" y="0"/>
                  </a:lnTo>
                  <a:lnTo>
                    <a:pt x="69" y="29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1" name="Freeform 70"/>
            <p:cNvSpPr>
              <a:spLocks/>
            </p:cNvSpPr>
            <p:nvPr/>
          </p:nvSpPr>
          <p:spPr bwMode="auto">
            <a:xfrm>
              <a:off x="6831013" y="4057650"/>
              <a:ext cx="563562" cy="45243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54" y="284"/>
                </a:cxn>
                <a:cxn ang="0">
                  <a:pos x="0" y="0"/>
                </a:cxn>
              </a:cxnLst>
              <a:rect l="0" t="0" r="r" b="b"/>
              <a:pathLst>
                <a:path w="355" h="285">
                  <a:moveTo>
                    <a:pt x="0" y="0"/>
                  </a:moveTo>
                  <a:lnTo>
                    <a:pt x="354" y="28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2" name="Freeform 71"/>
            <p:cNvSpPr>
              <a:spLocks/>
            </p:cNvSpPr>
            <p:nvPr/>
          </p:nvSpPr>
          <p:spPr bwMode="auto">
            <a:xfrm>
              <a:off x="7289800" y="4416425"/>
              <a:ext cx="104775" cy="93663"/>
            </a:xfrm>
            <a:custGeom>
              <a:avLst/>
              <a:gdLst/>
              <a:ahLst/>
              <a:cxnLst>
                <a:cxn ang="0">
                  <a:pos x="21" y="0"/>
                </a:cxn>
                <a:cxn ang="0">
                  <a:pos x="65" y="58"/>
                </a:cxn>
                <a:cxn ang="0">
                  <a:pos x="0" y="27"/>
                </a:cxn>
                <a:cxn ang="0">
                  <a:pos x="21" y="0"/>
                </a:cxn>
              </a:cxnLst>
              <a:rect l="0" t="0" r="r" b="b"/>
              <a:pathLst>
                <a:path w="66" h="59">
                  <a:moveTo>
                    <a:pt x="21" y="0"/>
                  </a:moveTo>
                  <a:lnTo>
                    <a:pt x="65" y="58"/>
                  </a:lnTo>
                  <a:lnTo>
                    <a:pt x="0" y="27"/>
                  </a:lnTo>
                  <a:lnTo>
                    <a:pt x="21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3" name="Freeform 72"/>
            <p:cNvSpPr>
              <a:spLocks/>
            </p:cNvSpPr>
            <p:nvPr/>
          </p:nvSpPr>
          <p:spPr bwMode="auto">
            <a:xfrm>
              <a:off x="6718300" y="4057650"/>
              <a:ext cx="1588" cy="33813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2"/>
                </a:cxn>
                <a:cxn ang="0">
                  <a:pos x="0" y="0"/>
                </a:cxn>
              </a:cxnLst>
              <a:rect l="0" t="0" r="r" b="b"/>
              <a:pathLst>
                <a:path w="1" h="213">
                  <a:moveTo>
                    <a:pt x="0" y="0"/>
                  </a:moveTo>
                  <a:lnTo>
                    <a:pt x="0" y="212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4" name="Freeform 73"/>
            <p:cNvSpPr>
              <a:spLocks/>
            </p:cNvSpPr>
            <p:nvPr/>
          </p:nvSpPr>
          <p:spPr bwMode="auto">
            <a:xfrm>
              <a:off x="6689725" y="4281488"/>
              <a:ext cx="58738" cy="114300"/>
            </a:xfrm>
            <a:custGeom>
              <a:avLst/>
              <a:gdLst/>
              <a:ahLst/>
              <a:cxnLst>
                <a:cxn ang="0">
                  <a:pos x="36" y="0"/>
                </a:cxn>
                <a:cxn ang="0">
                  <a:pos x="18" y="71"/>
                </a:cxn>
                <a:cxn ang="0">
                  <a:pos x="0" y="0"/>
                </a:cxn>
                <a:cxn ang="0">
                  <a:pos x="36" y="0"/>
                </a:cxn>
              </a:cxnLst>
              <a:rect l="0" t="0" r="r" b="b"/>
              <a:pathLst>
                <a:path w="37" h="72">
                  <a:moveTo>
                    <a:pt x="36" y="0"/>
                  </a:moveTo>
                  <a:lnTo>
                    <a:pt x="18" y="71"/>
                  </a:lnTo>
                  <a:lnTo>
                    <a:pt x="0" y="0"/>
                  </a:lnTo>
                  <a:lnTo>
                    <a:pt x="36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5" name="Freeform 74"/>
            <p:cNvSpPr>
              <a:spLocks/>
            </p:cNvSpPr>
            <p:nvPr/>
          </p:nvSpPr>
          <p:spPr bwMode="auto">
            <a:xfrm>
              <a:off x="1649413" y="4732338"/>
              <a:ext cx="114300" cy="339725"/>
            </a:xfrm>
            <a:custGeom>
              <a:avLst/>
              <a:gdLst/>
              <a:ahLst/>
              <a:cxnLst>
                <a:cxn ang="0">
                  <a:pos x="71" y="0"/>
                </a:cxn>
                <a:cxn ang="0">
                  <a:pos x="0" y="213"/>
                </a:cxn>
                <a:cxn ang="0">
                  <a:pos x="71" y="0"/>
                </a:cxn>
              </a:cxnLst>
              <a:rect l="0" t="0" r="r" b="b"/>
              <a:pathLst>
                <a:path w="72" h="214">
                  <a:moveTo>
                    <a:pt x="71" y="0"/>
                  </a:moveTo>
                  <a:lnTo>
                    <a:pt x="0" y="213"/>
                  </a:lnTo>
                  <a:lnTo>
                    <a:pt x="71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6" name="Freeform 75"/>
            <p:cNvSpPr>
              <a:spLocks/>
            </p:cNvSpPr>
            <p:nvPr/>
          </p:nvSpPr>
          <p:spPr bwMode="auto">
            <a:xfrm>
              <a:off x="1649413" y="4954588"/>
              <a:ext cx="65087" cy="117475"/>
            </a:xfrm>
            <a:custGeom>
              <a:avLst/>
              <a:gdLst/>
              <a:ahLst/>
              <a:cxnLst>
                <a:cxn ang="0">
                  <a:pos x="40" y="10"/>
                </a:cxn>
                <a:cxn ang="0">
                  <a:pos x="0" y="73"/>
                </a:cxn>
                <a:cxn ang="0">
                  <a:pos x="6" y="0"/>
                </a:cxn>
                <a:cxn ang="0">
                  <a:pos x="40" y="10"/>
                </a:cxn>
              </a:cxnLst>
              <a:rect l="0" t="0" r="r" b="b"/>
              <a:pathLst>
                <a:path w="41" h="74">
                  <a:moveTo>
                    <a:pt x="40" y="10"/>
                  </a:moveTo>
                  <a:lnTo>
                    <a:pt x="0" y="73"/>
                  </a:lnTo>
                  <a:lnTo>
                    <a:pt x="6" y="0"/>
                  </a:lnTo>
                  <a:lnTo>
                    <a:pt x="40" y="1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7" name="Freeform 76"/>
            <p:cNvSpPr>
              <a:spLocks/>
            </p:cNvSpPr>
            <p:nvPr/>
          </p:nvSpPr>
          <p:spPr bwMode="auto">
            <a:xfrm>
              <a:off x="1987550" y="4732338"/>
              <a:ext cx="115888" cy="3397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2" y="213"/>
                </a:cxn>
                <a:cxn ang="0">
                  <a:pos x="0" y="0"/>
                </a:cxn>
              </a:cxnLst>
              <a:rect l="0" t="0" r="r" b="b"/>
              <a:pathLst>
                <a:path w="73" h="214">
                  <a:moveTo>
                    <a:pt x="0" y="0"/>
                  </a:moveTo>
                  <a:lnTo>
                    <a:pt x="72" y="213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8" name="Freeform 77"/>
            <p:cNvSpPr>
              <a:spLocks/>
            </p:cNvSpPr>
            <p:nvPr/>
          </p:nvSpPr>
          <p:spPr bwMode="auto">
            <a:xfrm>
              <a:off x="2038350" y="4954588"/>
              <a:ext cx="65088" cy="117475"/>
            </a:xfrm>
            <a:custGeom>
              <a:avLst/>
              <a:gdLst/>
              <a:ahLst/>
              <a:cxnLst>
                <a:cxn ang="0">
                  <a:pos x="33" y="0"/>
                </a:cxn>
                <a:cxn ang="0">
                  <a:pos x="40" y="73"/>
                </a:cxn>
                <a:cxn ang="0">
                  <a:pos x="0" y="10"/>
                </a:cxn>
                <a:cxn ang="0">
                  <a:pos x="33" y="0"/>
                </a:cxn>
              </a:cxnLst>
              <a:rect l="0" t="0" r="r" b="b"/>
              <a:pathLst>
                <a:path w="41" h="74">
                  <a:moveTo>
                    <a:pt x="33" y="0"/>
                  </a:moveTo>
                  <a:lnTo>
                    <a:pt x="40" y="73"/>
                  </a:lnTo>
                  <a:lnTo>
                    <a:pt x="0" y="10"/>
                  </a:lnTo>
                  <a:lnTo>
                    <a:pt x="33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9" name="Freeform 78"/>
            <p:cNvSpPr>
              <a:spLocks/>
            </p:cNvSpPr>
            <p:nvPr/>
          </p:nvSpPr>
          <p:spPr bwMode="auto">
            <a:xfrm>
              <a:off x="1873250" y="4732338"/>
              <a:ext cx="1588" cy="2254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1"/>
                </a:cxn>
                <a:cxn ang="0">
                  <a:pos x="0" y="0"/>
                </a:cxn>
              </a:cxnLst>
              <a:rect l="0" t="0" r="r" b="b"/>
              <a:pathLst>
                <a:path w="1" h="142">
                  <a:moveTo>
                    <a:pt x="0" y="0"/>
                  </a:moveTo>
                  <a:lnTo>
                    <a:pt x="0" y="141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0" name="Freeform 79"/>
            <p:cNvSpPr>
              <a:spLocks/>
            </p:cNvSpPr>
            <p:nvPr/>
          </p:nvSpPr>
          <p:spPr bwMode="auto">
            <a:xfrm>
              <a:off x="1846263" y="4843463"/>
              <a:ext cx="58737" cy="114300"/>
            </a:xfrm>
            <a:custGeom>
              <a:avLst/>
              <a:gdLst/>
              <a:ahLst/>
              <a:cxnLst>
                <a:cxn ang="0">
                  <a:pos x="36" y="0"/>
                </a:cxn>
                <a:cxn ang="0">
                  <a:pos x="17" y="71"/>
                </a:cxn>
                <a:cxn ang="0">
                  <a:pos x="0" y="0"/>
                </a:cxn>
                <a:cxn ang="0">
                  <a:pos x="36" y="0"/>
                </a:cxn>
              </a:cxnLst>
              <a:rect l="0" t="0" r="r" b="b"/>
              <a:pathLst>
                <a:path w="37" h="72">
                  <a:moveTo>
                    <a:pt x="36" y="0"/>
                  </a:moveTo>
                  <a:lnTo>
                    <a:pt x="17" y="71"/>
                  </a:lnTo>
                  <a:lnTo>
                    <a:pt x="0" y="0"/>
                  </a:lnTo>
                  <a:lnTo>
                    <a:pt x="36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1" name="Freeform 80"/>
            <p:cNvSpPr>
              <a:spLocks/>
            </p:cNvSpPr>
            <p:nvPr/>
          </p:nvSpPr>
          <p:spPr bwMode="auto">
            <a:xfrm>
              <a:off x="3565525" y="4732338"/>
              <a:ext cx="114300" cy="339725"/>
            </a:xfrm>
            <a:custGeom>
              <a:avLst/>
              <a:gdLst/>
              <a:ahLst/>
              <a:cxnLst>
                <a:cxn ang="0">
                  <a:pos x="71" y="0"/>
                </a:cxn>
                <a:cxn ang="0">
                  <a:pos x="0" y="213"/>
                </a:cxn>
                <a:cxn ang="0">
                  <a:pos x="71" y="0"/>
                </a:cxn>
              </a:cxnLst>
              <a:rect l="0" t="0" r="r" b="b"/>
              <a:pathLst>
                <a:path w="72" h="214">
                  <a:moveTo>
                    <a:pt x="71" y="0"/>
                  </a:moveTo>
                  <a:lnTo>
                    <a:pt x="0" y="213"/>
                  </a:lnTo>
                  <a:lnTo>
                    <a:pt x="71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2" name="Freeform 81"/>
            <p:cNvSpPr>
              <a:spLocks/>
            </p:cNvSpPr>
            <p:nvPr/>
          </p:nvSpPr>
          <p:spPr bwMode="auto">
            <a:xfrm>
              <a:off x="3565525" y="4954588"/>
              <a:ext cx="61913" cy="117475"/>
            </a:xfrm>
            <a:custGeom>
              <a:avLst/>
              <a:gdLst/>
              <a:ahLst/>
              <a:cxnLst>
                <a:cxn ang="0">
                  <a:pos x="38" y="10"/>
                </a:cxn>
                <a:cxn ang="0">
                  <a:pos x="0" y="73"/>
                </a:cxn>
                <a:cxn ang="0">
                  <a:pos x="5" y="0"/>
                </a:cxn>
                <a:cxn ang="0">
                  <a:pos x="38" y="10"/>
                </a:cxn>
              </a:cxnLst>
              <a:rect l="0" t="0" r="r" b="b"/>
              <a:pathLst>
                <a:path w="39" h="74">
                  <a:moveTo>
                    <a:pt x="38" y="10"/>
                  </a:moveTo>
                  <a:lnTo>
                    <a:pt x="0" y="73"/>
                  </a:lnTo>
                  <a:lnTo>
                    <a:pt x="5" y="0"/>
                  </a:lnTo>
                  <a:lnTo>
                    <a:pt x="38" y="1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3" name="Freeform 82"/>
            <p:cNvSpPr>
              <a:spLocks/>
            </p:cNvSpPr>
            <p:nvPr/>
          </p:nvSpPr>
          <p:spPr bwMode="auto">
            <a:xfrm>
              <a:off x="3902075" y="4732338"/>
              <a:ext cx="114300" cy="3397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1" y="213"/>
                </a:cxn>
                <a:cxn ang="0">
                  <a:pos x="0" y="0"/>
                </a:cxn>
              </a:cxnLst>
              <a:rect l="0" t="0" r="r" b="b"/>
              <a:pathLst>
                <a:path w="72" h="214">
                  <a:moveTo>
                    <a:pt x="0" y="0"/>
                  </a:moveTo>
                  <a:lnTo>
                    <a:pt x="71" y="213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4" name="Freeform 83"/>
            <p:cNvSpPr>
              <a:spLocks/>
            </p:cNvSpPr>
            <p:nvPr/>
          </p:nvSpPr>
          <p:spPr bwMode="auto">
            <a:xfrm>
              <a:off x="3952875" y="4954588"/>
              <a:ext cx="63500" cy="117475"/>
            </a:xfrm>
            <a:custGeom>
              <a:avLst/>
              <a:gdLst/>
              <a:ahLst/>
              <a:cxnLst>
                <a:cxn ang="0">
                  <a:pos x="33" y="0"/>
                </a:cxn>
                <a:cxn ang="0">
                  <a:pos x="39" y="73"/>
                </a:cxn>
                <a:cxn ang="0">
                  <a:pos x="0" y="10"/>
                </a:cxn>
                <a:cxn ang="0">
                  <a:pos x="33" y="0"/>
                </a:cxn>
              </a:cxnLst>
              <a:rect l="0" t="0" r="r" b="b"/>
              <a:pathLst>
                <a:path w="40" h="74">
                  <a:moveTo>
                    <a:pt x="33" y="0"/>
                  </a:moveTo>
                  <a:lnTo>
                    <a:pt x="39" y="73"/>
                  </a:lnTo>
                  <a:lnTo>
                    <a:pt x="0" y="10"/>
                  </a:lnTo>
                  <a:lnTo>
                    <a:pt x="33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5" name="Freeform 84"/>
            <p:cNvSpPr>
              <a:spLocks/>
            </p:cNvSpPr>
            <p:nvPr/>
          </p:nvSpPr>
          <p:spPr bwMode="auto">
            <a:xfrm>
              <a:off x="3789363" y="4732338"/>
              <a:ext cx="1587" cy="2254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1"/>
                </a:cxn>
                <a:cxn ang="0">
                  <a:pos x="0" y="0"/>
                </a:cxn>
              </a:cxnLst>
              <a:rect l="0" t="0" r="r" b="b"/>
              <a:pathLst>
                <a:path w="1" h="142">
                  <a:moveTo>
                    <a:pt x="0" y="0"/>
                  </a:moveTo>
                  <a:lnTo>
                    <a:pt x="0" y="141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6" name="Freeform 85"/>
            <p:cNvSpPr>
              <a:spLocks/>
            </p:cNvSpPr>
            <p:nvPr/>
          </p:nvSpPr>
          <p:spPr bwMode="auto">
            <a:xfrm>
              <a:off x="3760788" y="4843463"/>
              <a:ext cx="58737" cy="114300"/>
            </a:xfrm>
            <a:custGeom>
              <a:avLst/>
              <a:gdLst/>
              <a:ahLst/>
              <a:cxnLst>
                <a:cxn ang="0">
                  <a:pos x="36" y="0"/>
                </a:cxn>
                <a:cxn ang="0">
                  <a:pos x="18" y="71"/>
                </a:cxn>
                <a:cxn ang="0">
                  <a:pos x="0" y="0"/>
                </a:cxn>
                <a:cxn ang="0">
                  <a:pos x="36" y="0"/>
                </a:cxn>
              </a:cxnLst>
              <a:rect l="0" t="0" r="r" b="b"/>
              <a:pathLst>
                <a:path w="37" h="72">
                  <a:moveTo>
                    <a:pt x="36" y="0"/>
                  </a:moveTo>
                  <a:lnTo>
                    <a:pt x="18" y="71"/>
                  </a:lnTo>
                  <a:lnTo>
                    <a:pt x="0" y="0"/>
                  </a:lnTo>
                  <a:lnTo>
                    <a:pt x="36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7" name="Freeform 86"/>
            <p:cNvSpPr>
              <a:spLocks/>
            </p:cNvSpPr>
            <p:nvPr/>
          </p:nvSpPr>
          <p:spPr bwMode="auto">
            <a:xfrm>
              <a:off x="5478463" y="4732338"/>
              <a:ext cx="114300" cy="339725"/>
            </a:xfrm>
            <a:custGeom>
              <a:avLst/>
              <a:gdLst/>
              <a:ahLst/>
              <a:cxnLst>
                <a:cxn ang="0">
                  <a:pos x="71" y="0"/>
                </a:cxn>
                <a:cxn ang="0">
                  <a:pos x="0" y="213"/>
                </a:cxn>
                <a:cxn ang="0">
                  <a:pos x="71" y="0"/>
                </a:cxn>
              </a:cxnLst>
              <a:rect l="0" t="0" r="r" b="b"/>
              <a:pathLst>
                <a:path w="72" h="214">
                  <a:moveTo>
                    <a:pt x="71" y="0"/>
                  </a:moveTo>
                  <a:lnTo>
                    <a:pt x="0" y="213"/>
                  </a:lnTo>
                  <a:lnTo>
                    <a:pt x="71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8" name="Freeform 87"/>
            <p:cNvSpPr>
              <a:spLocks/>
            </p:cNvSpPr>
            <p:nvPr/>
          </p:nvSpPr>
          <p:spPr bwMode="auto">
            <a:xfrm>
              <a:off x="5478463" y="4954588"/>
              <a:ext cx="63500" cy="117475"/>
            </a:xfrm>
            <a:custGeom>
              <a:avLst/>
              <a:gdLst/>
              <a:ahLst/>
              <a:cxnLst>
                <a:cxn ang="0">
                  <a:pos x="39" y="10"/>
                </a:cxn>
                <a:cxn ang="0">
                  <a:pos x="0" y="73"/>
                </a:cxn>
                <a:cxn ang="0">
                  <a:pos x="6" y="0"/>
                </a:cxn>
                <a:cxn ang="0">
                  <a:pos x="39" y="10"/>
                </a:cxn>
              </a:cxnLst>
              <a:rect l="0" t="0" r="r" b="b"/>
              <a:pathLst>
                <a:path w="40" h="74">
                  <a:moveTo>
                    <a:pt x="39" y="10"/>
                  </a:moveTo>
                  <a:lnTo>
                    <a:pt x="0" y="73"/>
                  </a:lnTo>
                  <a:lnTo>
                    <a:pt x="6" y="0"/>
                  </a:lnTo>
                  <a:lnTo>
                    <a:pt x="39" y="1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9" name="Freeform 88"/>
            <p:cNvSpPr>
              <a:spLocks/>
            </p:cNvSpPr>
            <p:nvPr/>
          </p:nvSpPr>
          <p:spPr bwMode="auto">
            <a:xfrm>
              <a:off x="5816600" y="4732338"/>
              <a:ext cx="114300" cy="3397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1" y="213"/>
                </a:cxn>
                <a:cxn ang="0">
                  <a:pos x="0" y="0"/>
                </a:cxn>
              </a:cxnLst>
              <a:rect l="0" t="0" r="r" b="b"/>
              <a:pathLst>
                <a:path w="72" h="214">
                  <a:moveTo>
                    <a:pt x="0" y="0"/>
                  </a:moveTo>
                  <a:lnTo>
                    <a:pt x="71" y="213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0" name="Freeform 89"/>
            <p:cNvSpPr>
              <a:spLocks/>
            </p:cNvSpPr>
            <p:nvPr/>
          </p:nvSpPr>
          <p:spPr bwMode="auto">
            <a:xfrm>
              <a:off x="5867400" y="4954588"/>
              <a:ext cx="63500" cy="117475"/>
            </a:xfrm>
            <a:custGeom>
              <a:avLst/>
              <a:gdLst/>
              <a:ahLst/>
              <a:cxnLst>
                <a:cxn ang="0">
                  <a:pos x="33" y="0"/>
                </a:cxn>
                <a:cxn ang="0">
                  <a:pos x="39" y="73"/>
                </a:cxn>
                <a:cxn ang="0">
                  <a:pos x="0" y="10"/>
                </a:cxn>
                <a:cxn ang="0">
                  <a:pos x="33" y="0"/>
                </a:cxn>
              </a:cxnLst>
              <a:rect l="0" t="0" r="r" b="b"/>
              <a:pathLst>
                <a:path w="40" h="74">
                  <a:moveTo>
                    <a:pt x="33" y="0"/>
                  </a:moveTo>
                  <a:lnTo>
                    <a:pt x="39" y="73"/>
                  </a:lnTo>
                  <a:lnTo>
                    <a:pt x="0" y="10"/>
                  </a:lnTo>
                  <a:lnTo>
                    <a:pt x="33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1" name="Freeform 90"/>
            <p:cNvSpPr>
              <a:spLocks/>
            </p:cNvSpPr>
            <p:nvPr/>
          </p:nvSpPr>
          <p:spPr bwMode="auto">
            <a:xfrm>
              <a:off x="5705475" y="4732338"/>
              <a:ext cx="1588" cy="2254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1"/>
                </a:cxn>
                <a:cxn ang="0">
                  <a:pos x="0" y="0"/>
                </a:cxn>
              </a:cxnLst>
              <a:rect l="0" t="0" r="r" b="b"/>
              <a:pathLst>
                <a:path w="1" h="142">
                  <a:moveTo>
                    <a:pt x="0" y="0"/>
                  </a:moveTo>
                  <a:lnTo>
                    <a:pt x="0" y="141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2" name="Freeform 91"/>
            <p:cNvSpPr>
              <a:spLocks/>
            </p:cNvSpPr>
            <p:nvPr/>
          </p:nvSpPr>
          <p:spPr bwMode="auto">
            <a:xfrm>
              <a:off x="5675313" y="4843463"/>
              <a:ext cx="58737" cy="114300"/>
            </a:xfrm>
            <a:custGeom>
              <a:avLst/>
              <a:gdLst/>
              <a:ahLst/>
              <a:cxnLst>
                <a:cxn ang="0">
                  <a:pos x="36" y="0"/>
                </a:cxn>
                <a:cxn ang="0">
                  <a:pos x="19" y="71"/>
                </a:cxn>
                <a:cxn ang="0">
                  <a:pos x="0" y="0"/>
                </a:cxn>
                <a:cxn ang="0">
                  <a:pos x="36" y="0"/>
                </a:cxn>
              </a:cxnLst>
              <a:rect l="0" t="0" r="r" b="b"/>
              <a:pathLst>
                <a:path w="37" h="72">
                  <a:moveTo>
                    <a:pt x="36" y="0"/>
                  </a:moveTo>
                  <a:lnTo>
                    <a:pt x="19" y="71"/>
                  </a:lnTo>
                  <a:lnTo>
                    <a:pt x="0" y="0"/>
                  </a:lnTo>
                  <a:lnTo>
                    <a:pt x="36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3" name="Freeform 92"/>
            <p:cNvSpPr>
              <a:spLocks/>
            </p:cNvSpPr>
            <p:nvPr/>
          </p:nvSpPr>
          <p:spPr bwMode="auto">
            <a:xfrm>
              <a:off x="7392988" y="4732338"/>
              <a:ext cx="115887" cy="339725"/>
            </a:xfrm>
            <a:custGeom>
              <a:avLst/>
              <a:gdLst/>
              <a:ahLst/>
              <a:cxnLst>
                <a:cxn ang="0">
                  <a:pos x="72" y="0"/>
                </a:cxn>
                <a:cxn ang="0">
                  <a:pos x="0" y="213"/>
                </a:cxn>
                <a:cxn ang="0">
                  <a:pos x="72" y="0"/>
                </a:cxn>
              </a:cxnLst>
              <a:rect l="0" t="0" r="r" b="b"/>
              <a:pathLst>
                <a:path w="73" h="214">
                  <a:moveTo>
                    <a:pt x="72" y="0"/>
                  </a:moveTo>
                  <a:lnTo>
                    <a:pt x="0" y="213"/>
                  </a:lnTo>
                  <a:lnTo>
                    <a:pt x="72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4" name="Freeform 93"/>
            <p:cNvSpPr>
              <a:spLocks/>
            </p:cNvSpPr>
            <p:nvPr/>
          </p:nvSpPr>
          <p:spPr bwMode="auto">
            <a:xfrm>
              <a:off x="7392988" y="4954588"/>
              <a:ext cx="63500" cy="117475"/>
            </a:xfrm>
            <a:custGeom>
              <a:avLst/>
              <a:gdLst/>
              <a:ahLst/>
              <a:cxnLst>
                <a:cxn ang="0">
                  <a:pos x="39" y="10"/>
                </a:cxn>
                <a:cxn ang="0">
                  <a:pos x="0" y="73"/>
                </a:cxn>
                <a:cxn ang="0">
                  <a:pos x="6" y="0"/>
                </a:cxn>
                <a:cxn ang="0">
                  <a:pos x="39" y="10"/>
                </a:cxn>
              </a:cxnLst>
              <a:rect l="0" t="0" r="r" b="b"/>
              <a:pathLst>
                <a:path w="40" h="74">
                  <a:moveTo>
                    <a:pt x="39" y="10"/>
                  </a:moveTo>
                  <a:lnTo>
                    <a:pt x="0" y="73"/>
                  </a:lnTo>
                  <a:lnTo>
                    <a:pt x="6" y="0"/>
                  </a:lnTo>
                  <a:lnTo>
                    <a:pt x="39" y="1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5" name="Freeform 94"/>
            <p:cNvSpPr>
              <a:spLocks/>
            </p:cNvSpPr>
            <p:nvPr/>
          </p:nvSpPr>
          <p:spPr bwMode="auto">
            <a:xfrm>
              <a:off x="7731125" y="4732338"/>
              <a:ext cx="112713" cy="3397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0" y="213"/>
                </a:cxn>
                <a:cxn ang="0">
                  <a:pos x="0" y="0"/>
                </a:cxn>
              </a:cxnLst>
              <a:rect l="0" t="0" r="r" b="b"/>
              <a:pathLst>
                <a:path w="71" h="214">
                  <a:moveTo>
                    <a:pt x="0" y="0"/>
                  </a:moveTo>
                  <a:lnTo>
                    <a:pt x="70" y="213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6" name="Freeform 95"/>
            <p:cNvSpPr>
              <a:spLocks/>
            </p:cNvSpPr>
            <p:nvPr/>
          </p:nvSpPr>
          <p:spPr bwMode="auto">
            <a:xfrm>
              <a:off x="7781925" y="4954588"/>
              <a:ext cx="61913" cy="117475"/>
            </a:xfrm>
            <a:custGeom>
              <a:avLst/>
              <a:gdLst/>
              <a:ahLst/>
              <a:cxnLst>
                <a:cxn ang="0">
                  <a:pos x="33" y="0"/>
                </a:cxn>
                <a:cxn ang="0">
                  <a:pos x="38" y="73"/>
                </a:cxn>
                <a:cxn ang="0">
                  <a:pos x="0" y="10"/>
                </a:cxn>
                <a:cxn ang="0">
                  <a:pos x="33" y="0"/>
                </a:cxn>
              </a:cxnLst>
              <a:rect l="0" t="0" r="r" b="b"/>
              <a:pathLst>
                <a:path w="39" h="74">
                  <a:moveTo>
                    <a:pt x="33" y="0"/>
                  </a:moveTo>
                  <a:lnTo>
                    <a:pt x="38" y="73"/>
                  </a:lnTo>
                  <a:lnTo>
                    <a:pt x="0" y="10"/>
                  </a:lnTo>
                  <a:lnTo>
                    <a:pt x="33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7" name="Freeform 96"/>
            <p:cNvSpPr>
              <a:spLocks/>
            </p:cNvSpPr>
            <p:nvPr/>
          </p:nvSpPr>
          <p:spPr bwMode="auto">
            <a:xfrm>
              <a:off x="7620000" y="4732338"/>
              <a:ext cx="1588" cy="2254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1"/>
                </a:cxn>
                <a:cxn ang="0">
                  <a:pos x="0" y="0"/>
                </a:cxn>
              </a:cxnLst>
              <a:rect l="0" t="0" r="r" b="b"/>
              <a:pathLst>
                <a:path w="1" h="142">
                  <a:moveTo>
                    <a:pt x="0" y="0"/>
                  </a:moveTo>
                  <a:lnTo>
                    <a:pt x="0" y="141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8" name="Freeform 97"/>
            <p:cNvSpPr>
              <a:spLocks/>
            </p:cNvSpPr>
            <p:nvPr/>
          </p:nvSpPr>
          <p:spPr bwMode="auto">
            <a:xfrm>
              <a:off x="7589838" y="4843463"/>
              <a:ext cx="58737" cy="114300"/>
            </a:xfrm>
            <a:custGeom>
              <a:avLst/>
              <a:gdLst/>
              <a:ahLst/>
              <a:cxnLst>
                <a:cxn ang="0">
                  <a:pos x="36" y="0"/>
                </a:cxn>
                <a:cxn ang="0">
                  <a:pos x="19" y="71"/>
                </a:cxn>
                <a:cxn ang="0">
                  <a:pos x="0" y="0"/>
                </a:cxn>
                <a:cxn ang="0">
                  <a:pos x="36" y="0"/>
                </a:cxn>
              </a:cxnLst>
              <a:rect l="0" t="0" r="r" b="b"/>
              <a:pathLst>
                <a:path w="37" h="72">
                  <a:moveTo>
                    <a:pt x="36" y="0"/>
                  </a:moveTo>
                  <a:lnTo>
                    <a:pt x="19" y="71"/>
                  </a:lnTo>
                  <a:lnTo>
                    <a:pt x="0" y="0"/>
                  </a:lnTo>
                  <a:lnTo>
                    <a:pt x="36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9" name="Freeform 98"/>
            <p:cNvSpPr>
              <a:spLocks/>
            </p:cNvSpPr>
            <p:nvPr/>
          </p:nvSpPr>
          <p:spPr bwMode="auto">
            <a:xfrm>
              <a:off x="1720850" y="5168900"/>
              <a:ext cx="57150" cy="28575"/>
            </a:xfrm>
            <a:custGeom>
              <a:avLst/>
              <a:gdLst/>
              <a:ahLst/>
              <a:cxnLst>
                <a:cxn ang="0">
                  <a:pos x="35" y="9"/>
                </a:cxn>
                <a:cxn ang="0">
                  <a:pos x="18" y="0"/>
                </a:cxn>
                <a:cxn ang="0">
                  <a:pos x="0" y="9"/>
                </a:cxn>
                <a:cxn ang="0">
                  <a:pos x="18" y="17"/>
                </a:cxn>
                <a:cxn ang="0">
                  <a:pos x="35" y="9"/>
                </a:cxn>
              </a:cxnLst>
              <a:rect l="0" t="0" r="r" b="b"/>
              <a:pathLst>
                <a:path w="36" h="18">
                  <a:moveTo>
                    <a:pt x="35" y="9"/>
                  </a:moveTo>
                  <a:lnTo>
                    <a:pt x="18" y="0"/>
                  </a:lnTo>
                  <a:lnTo>
                    <a:pt x="0" y="9"/>
                  </a:lnTo>
                  <a:lnTo>
                    <a:pt x="18" y="17"/>
                  </a:lnTo>
                  <a:lnTo>
                    <a:pt x="35" y="9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0" name="Freeform 99"/>
            <p:cNvSpPr>
              <a:spLocks/>
            </p:cNvSpPr>
            <p:nvPr/>
          </p:nvSpPr>
          <p:spPr bwMode="auto">
            <a:xfrm>
              <a:off x="1846263" y="5168900"/>
              <a:ext cx="58737" cy="28575"/>
            </a:xfrm>
            <a:custGeom>
              <a:avLst/>
              <a:gdLst/>
              <a:ahLst/>
              <a:cxnLst>
                <a:cxn ang="0">
                  <a:pos x="36" y="9"/>
                </a:cxn>
                <a:cxn ang="0">
                  <a:pos x="17" y="0"/>
                </a:cxn>
                <a:cxn ang="0">
                  <a:pos x="0" y="9"/>
                </a:cxn>
                <a:cxn ang="0">
                  <a:pos x="17" y="17"/>
                </a:cxn>
                <a:cxn ang="0">
                  <a:pos x="36" y="9"/>
                </a:cxn>
              </a:cxnLst>
              <a:rect l="0" t="0" r="r" b="b"/>
              <a:pathLst>
                <a:path w="37" h="18">
                  <a:moveTo>
                    <a:pt x="36" y="9"/>
                  </a:moveTo>
                  <a:lnTo>
                    <a:pt x="17" y="0"/>
                  </a:lnTo>
                  <a:lnTo>
                    <a:pt x="0" y="9"/>
                  </a:lnTo>
                  <a:lnTo>
                    <a:pt x="17" y="17"/>
                  </a:lnTo>
                  <a:lnTo>
                    <a:pt x="36" y="9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1" name="Freeform 100"/>
            <p:cNvSpPr>
              <a:spLocks/>
            </p:cNvSpPr>
            <p:nvPr/>
          </p:nvSpPr>
          <p:spPr bwMode="auto">
            <a:xfrm>
              <a:off x="1973263" y="5168900"/>
              <a:ext cx="58737" cy="28575"/>
            </a:xfrm>
            <a:custGeom>
              <a:avLst/>
              <a:gdLst/>
              <a:ahLst/>
              <a:cxnLst>
                <a:cxn ang="0">
                  <a:pos x="36" y="9"/>
                </a:cxn>
                <a:cxn ang="0">
                  <a:pos x="18" y="0"/>
                </a:cxn>
                <a:cxn ang="0">
                  <a:pos x="0" y="9"/>
                </a:cxn>
                <a:cxn ang="0">
                  <a:pos x="18" y="17"/>
                </a:cxn>
                <a:cxn ang="0">
                  <a:pos x="36" y="9"/>
                </a:cxn>
              </a:cxnLst>
              <a:rect l="0" t="0" r="r" b="b"/>
              <a:pathLst>
                <a:path w="37" h="18">
                  <a:moveTo>
                    <a:pt x="36" y="9"/>
                  </a:moveTo>
                  <a:lnTo>
                    <a:pt x="18" y="0"/>
                  </a:lnTo>
                  <a:lnTo>
                    <a:pt x="0" y="9"/>
                  </a:lnTo>
                  <a:lnTo>
                    <a:pt x="18" y="17"/>
                  </a:lnTo>
                  <a:lnTo>
                    <a:pt x="36" y="9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2" name="Freeform 101"/>
            <p:cNvSpPr>
              <a:spLocks/>
            </p:cNvSpPr>
            <p:nvPr/>
          </p:nvSpPr>
          <p:spPr bwMode="auto">
            <a:xfrm>
              <a:off x="3621088" y="5168900"/>
              <a:ext cx="58737" cy="28575"/>
            </a:xfrm>
            <a:custGeom>
              <a:avLst/>
              <a:gdLst/>
              <a:ahLst/>
              <a:cxnLst>
                <a:cxn ang="0">
                  <a:pos x="36" y="9"/>
                </a:cxn>
                <a:cxn ang="0">
                  <a:pos x="18" y="0"/>
                </a:cxn>
                <a:cxn ang="0">
                  <a:pos x="0" y="9"/>
                </a:cxn>
                <a:cxn ang="0">
                  <a:pos x="18" y="17"/>
                </a:cxn>
                <a:cxn ang="0">
                  <a:pos x="36" y="9"/>
                </a:cxn>
              </a:cxnLst>
              <a:rect l="0" t="0" r="r" b="b"/>
              <a:pathLst>
                <a:path w="37" h="18">
                  <a:moveTo>
                    <a:pt x="36" y="9"/>
                  </a:moveTo>
                  <a:lnTo>
                    <a:pt x="18" y="0"/>
                  </a:lnTo>
                  <a:lnTo>
                    <a:pt x="0" y="9"/>
                  </a:lnTo>
                  <a:lnTo>
                    <a:pt x="18" y="17"/>
                  </a:lnTo>
                  <a:lnTo>
                    <a:pt x="36" y="9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3" name="Freeform 102"/>
            <p:cNvSpPr>
              <a:spLocks/>
            </p:cNvSpPr>
            <p:nvPr/>
          </p:nvSpPr>
          <p:spPr bwMode="auto">
            <a:xfrm>
              <a:off x="3748088" y="5168900"/>
              <a:ext cx="55562" cy="28575"/>
            </a:xfrm>
            <a:custGeom>
              <a:avLst/>
              <a:gdLst/>
              <a:ahLst/>
              <a:cxnLst>
                <a:cxn ang="0">
                  <a:pos x="34" y="9"/>
                </a:cxn>
                <a:cxn ang="0">
                  <a:pos x="18" y="0"/>
                </a:cxn>
                <a:cxn ang="0">
                  <a:pos x="0" y="9"/>
                </a:cxn>
                <a:cxn ang="0">
                  <a:pos x="18" y="17"/>
                </a:cxn>
                <a:cxn ang="0">
                  <a:pos x="34" y="9"/>
                </a:cxn>
              </a:cxnLst>
              <a:rect l="0" t="0" r="r" b="b"/>
              <a:pathLst>
                <a:path w="35" h="18">
                  <a:moveTo>
                    <a:pt x="34" y="9"/>
                  </a:moveTo>
                  <a:lnTo>
                    <a:pt x="18" y="0"/>
                  </a:lnTo>
                  <a:lnTo>
                    <a:pt x="0" y="9"/>
                  </a:lnTo>
                  <a:lnTo>
                    <a:pt x="18" y="17"/>
                  </a:lnTo>
                  <a:lnTo>
                    <a:pt x="34" y="9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4" name="Freeform 103"/>
            <p:cNvSpPr>
              <a:spLocks/>
            </p:cNvSpPr>
            <p:nvPr/>
          </p:nvSpPr>
          <p:spPr bwMode="auto">
            <a:xfrm>
              <a:off x="3873500" y="5168900"/>
              <a:ext cx="58738" cy="28575"/>
            </a:xfrm>
            <a:custGeom>
              <a:avLst/>
              <a:gdLst/>
              <a:ahLst/>
              <a:cxnLst>
                <a:cxn ang="0">
                  <a:pos x="36" y="9"/>
                </a:cxn>
                <a:cxn ang="0">
                  <a:pos x="18" y="0"/>
                </a:cxn>
                <a:cxn ang="0">
                  <a:pos x="0" y="9"/>
                </a:cxn>
                <a:cxn ang="0">
                  <a:pos x="18" y="17"/>
                </a:cxn>
                <a:cxn ang="0">
                  <a:pos x="36" y="9"/>
                </a:cxn>
              </a:cxnLst>
              <a:rect l="0" t="0" r="r" b="b"/>
              <a:pathLst>
                <a:path w="37" h="18">
                  <a:moveTo>
                    <a:pt x="36" y="9"/>
                  </a:moveTo>
                  <a:lnTo>
                    <a:pt x="18" y="0"/>
                  </a:lnTo>
                  <a:lnTo>
                    <a:pt x="0" y="9"/>
                  </a:lnTo>
                  <a:lnTo>
                    <a:pt x="18" y="17"/>
                  </a:lnTo>
                  <a:lnTo>
                    <a:pt x="36" y="9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5" name="Freeform 104"/>
            <p:cNvSpPr>
              <a:spLocks/>
            </p:cNvSpPr>
            <p:nvPr/>
          </p:nvSpPr>
          <p:spPr bwMode="auto">
            <a:xfrm>
              <a:off x="5535613" y="5168900"/>
              <a:ext cx="57150" cy="28575"/>
            </a:xfrm>
            <a:custGeom>
              <a:avLst/>
              <a:gdLst/>
              <a:ahLst/>
              <a:cxnLst>
                <a:cxn ang="0">
                  <a:pos x="35" y="9"/>
                </a:cxn>
                <a:cxn ang="0">
                  <a:pos x="17" y="0"/>
                </a:cxn>
                <a:cxn ang="0">
                  <a:pos x="0" y="9"/>
                </a:cxn>
                <a:cxn ang="0">
                  <a:pos x="17" y="17"/>
                </a:cxn>
                <a:cxn ang="0">
                  <a:pos x="35" y="9"/>
                </a:cxn>
              </a:cxnLst>
              <a:rect l="0" t="0" r="r" b="b"/>
              <a:pathLst>
                <a:path w="36" h="18">
                  <a:moveTo>
                    <a:pt x="35" y="9"/>
                  </a:moveTo>
                  <a:lnTo>
                    <a:pt x="17" y="0"/>
                  </a:lnTo>
                  <a:lnTo>
                    <a:pt x="0" y="9"/>
                  </a:lnTo>
                  <a:lnTo>
                    <a:pt x="17" y="17"/>
                  </a:lnTo>
                  <a:lnTo>
                    <a:pt x="35" y="9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6" name="Freeform 105"/>
            <p:cNvSpPr>
              <a:spLocks/>
            </p:cNvSpPr>
            <p:nvPr/>
          </p:nvSpPr>
          <p:spPr bwMode="auto">
            <a:xfrm>
              <a:off x="5661025" y="5168900"/>
              <a:ext cx="60325" cy="28575"/>
            </a:xfrm>
            <a:custGeom>
              <a:avLst/>
              <a:gdLst/>
              <a:ahLst/>
              <a:cxnLst>
                <a:cxn ang="0">
                  <a:pos x="37" y="9"/>
                </a:cxn>
                <a:cxn ang="0">
                  <a:pos x="18" y="0"/>
                </a:cxn>
                <a:cxn ang="0">
                  <a:pos x="0" y="9"/>
                </a:cxn>
                <a:cxn ang="0">
                  <a:pos x="18" y="17"/>
                </a:cxn>
                <a:cxn ang="0">
                  <a:pos x="37" y="9"/>
                </a:cxn>
              </a:cxnLst>
              <a:rect l="0" t="0" r="r" b="b"/>
              <a:pathLst>
                <a:path w="38" h="18">
                  <a:moveTo>
                    <a:pt x="37" y="9"/>
                  </a:moveTo>
                  <a:lnTo>
                    <a:pt x="18" y="0"/>
                  </a:lnTo>
                  <a:lnTo>
                    <a:pt x="0" y="9"/>
                  </a:lnTo>
                  <a:lnTo>
                    <a:pt x="18" y="17"/>
                  </a:lnTo>
                  <a:lnTo>
                    <a:pt x="37" y="9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7" name="Freeform 106"/>
            <p:cNvSpPr>
              <a:spLocks/>
            </p:cNvSpPr>
            <p:nvPr/>
          </p:nvSpPr>
          <p:spPr bwMode="auto">
            <a:xfrm>
              <a:off x="5789613" y="5168900"/>
              <a:ext cx="57150" cy="28575"/>
            </a:xfrm>
            <a:custGeom>
              <a:avLst/>
              <a:gdLst/>
              <a:ahLst/>
              <a:cxnLst>
                <a:cxn ang="0">
                  <a:pos x="35" y="9"/>
                </a:cxn>
                <a:cxn ang="0">
                  <a:pos x="17" y="0"/>
                </a:cxn>
                <a:cxn ang="0">
                  <a:pos x="0" y="9"/>
                </a:cxn>
                <a:cxn ang="0">
                  <a:pos x="17" y="17"/>
                </a:cxn>
                <a:cxn ang="0">
                  <a:pos x="35" y="9"/>
                </a:cxn>
              </a:cxnLst>
              <a:rect l="0" t="0" r="r" b="b"/>
              <a:pathLst>
                <a:path w="36" h="18">
                  <a:moveTo>
                    <a:pt x="35" y="9"/>
                  </a:moveTo>
                  <a:lnTo>
                    <a:pt x="17" y="0"/>
                  </a:lnTo>
                  <a:lnTo>
                    <a:pt x="0" y="9"/>
                  </a:lnTo>
                  <a:lnTo>
                    <a:pt x="17" y="17"/>
                  </a:lnTo>
                  <a:lnTo>
                    <a:pt x="35" y="9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8" name="Freeform 107"/>
            <p:cNvSpPr>
              <a:spLocks/>
            </p:cNvSpPr>
            <p:nvPr/>
          </p:nvSpPr>
          <p:spPr bwMode="auto">
            <a:xfrm>
              <a:off x="7464425" y="5168900"/>
              <a:ext cx="57150" cy="28575"/>
            </a:xfrm>
            <a:custGeom>
              <a:avLst/>
              <a:gdLst/>
              <a:ahLst/>
              <a:cxnLst>
                <a:cxn ang="0">
                  <a:pos x="35" y="9"/>
                </a:cxn>
                <a:cxn ang="0">
                  <a:pos x="17" y="0"/>
                </a:cxn>
                <a:cxn ang="0">
                  <a:pos x="0" y="9"/>
                </a:cxn>
                <a:cxn ang="0">
                  <a:pos x="17" y="17"/>
                </a:cxn>
                <a:cxn ang="0">
                  <a:pos x="35" y="9"/>
                </a:cxn>
              </a:cxnLst>
              <a:rect l="0" t="0" r="r" b="b"/>
              <a:pathLst>
                <a:path w="36" h="18">
                  <a:moveTo>
                    <a:pt x="35" y="9"/>
                  </a:moveTo>
                  <a:lnTo>
                    <a:pt x="17" y="0"/>
                  </a:lnTo>
                  <a:lnTo>
                    <a:pt x="0" y="9"/>
                  </a:lnTo>
                  <a:lnTo>
                    <a:pt x="17" y="17"/>
                  </a:lnTo>
                  <a:lnTo>
                    <a:pt x="35" y="9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9" name="Freeform 108"/>
            <p:cNvSpPr>
              <a:spLocks/>
            </p:cNvSpPr>
            <p:nvPr/>
          </p:nvSpPr>
          <p:spPr bwMode="auto">
            <a:xfrm>
              <a:off x="7589838" y="5168900"/>
              <a:ext cx="58737" cy="28575"/>
            </a:xfrm>
            <a:custGeom>
              <a:avLst/>
              <a:gdLst/>
              <a:ahLst/>
              <a:cxnLst>
                <a:cxn ang="0">
                  <a:pos x="36" y="9"/>
                </a:cxn>
                <a:cxn ang="0">
                  <a:pos x="19" y="0"/>
                </a:cxn>
                <a:cxn ang="0">
                  <a:pos x="0" y="9"/>
                </a:cxn>
                <a:cxn ang="0">
                  <a:pos x="19" y="17"/>
                </a:cxn>
                <a:cxn ang="0">
                  <a:pos x="36" y="9"/>
                </a:cxn>
              </a:cxnLst>
              <a:rect l="0" t="0" r="r" b="b"/>
              <a:pathLst>
                <a:path w="37" h="18">
                  <a:moveTo>
                    <a:pt x="36" y="9"/>
                  </a:moveTo>
                  <a:lnTo>
                    <a:pt x="19" y="0"/>
                  </a:lnTo>
                  <a:lnTo>
                    <a:pt x="0" y="9"/>
                  </a:lnTo>
                  <a:lnTo>
                    <a:pt x="19" y="17"/>
                  </a:lnTo>
                  <a:lnTo>
                    <a:pt x="36" y="9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0" name="Freeform 109"/>
            <p:cNvSpPr>
              <a:spLocks/>
            </p:cNvSpPr>
            <p:nvPr/>
          </p:nvSpPr>
          <p:spPr bwMode="auto">
            <a:xfrm>
              <a:off x="7716838" y="5168900"/>
              <a:ext cx="57150" cy="28575"/>
            </a:xfrm>
            <a:custGeom>
              <a:avLst/>
              <a:gdLst/>
              <a:ahLst/>
              <a:cxnLst>
                <a:cxn ang="0">
                  <a:pos x="35" y="9"/>
                </a:cxn>
                <a:cxn ang="0">
                  <a:pos x="17" y="0"/>
                </a:cxn>
                <a:cxn ang="0">
                  <a:pos x="0" y="9"/>
                </a:cxn>
                <a:cxn ang="0">
                  <a:pos x="17" y="17"/>
                </a:cxn>
                <a:cxn ang="0">
                  <a:pos x="35" y="9"/>
                </a:cxn>
              </a:cxnLst>
              <a:rect l="0" t="0" r="r" b="b"/>
              <a:pathLst>
                <a:path w="36" h="18">
                  <a:moveTo>
                    <a:pt x="35" y="9"/>
                  </a:moveTo>
                  <a:lnTo>
                    <a:pt x="17" y="0"/>
                  </a:lnTo>
                  <a:lnTo>
                    <a:pt x="0" y="9"/>
                  </a:lnTo>
                  <a:lnTo>
                    <a:pt x="17" y="17"/>
                  </a:lnTo>
                  <a:lnTo>
                    <a:pt x="35" y="9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1" name="Freeform 110"/>
            <p:cNvSpPr>
              <a:spLocks/>
            </p:cNvSpPr>
            <p:nvPr/>
          </p:nvSpPr>
          <p:spPr bwMode="auto">
            <a:xfrm>
              <a:off x="6548438" y="4619625"/>
              <a:ext cx="58737" cy="30163"/>
            </a:xfrm>
            <a:custGeom>
              <a:avLst/>
              <a:gdLst/>
              <a:ahLst/>
              <a:cxnLst>
                <a:cxn ang="0">
                  <a:pos x="36" y="9"/>
                </a:cxn>
                <a:cxn ang="0">
                  <a:pos x="18" y="0"/>
                </a:cxn>
                <a:cxn ang="0">
                  <a:pos x="0" y="9"/>
                </a:cxn>
                <a:cxn ang="0">
                  <a:pos x="18" y="18"/>
                </a:cxn>
                <a:cxn ang="0">
                  <a:pos x="36" y="9"/>
                </a:cxn>
              </a:cxnLst>
              <a:rect l="0" t="0" r="r" b="b"/>
              <a:pathLst>
                <a:path w="37" h="19">
                  <a:moveTo>
                    <a:pt x="36" y="9"/>
                  </a:moveTo>
                  <a:lnTo>
                    <a:pt x="18" y="0"/>
                  </a:lnTo>
                  <a:lnTo>
                    <a:pt x="0" y="9"/>
                  </a:lnTo>
                  <a:lnTo>
                    <a:pt x="18" y="18"/>
                  </a:lnTo>
                  <a:lnTo>
                    <a:pt x="36" y="9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2" name="Freeform 111"/>
            <p:cNvSpPr>
              <a:spLocks/>
            </p:cNvSpPr>
            <p:nvPr/>
          </p:nvSpPr>
          <p:spPr bwMode="auto">
            <a:xfrm>
              <a:off x="6675438" y="4619625"/>
              <a:ext cx="57150" cy="30163"/>
            </a:xfrm>
            <a:custGeom>
              <a:avLst/>
              <a:gdLst/>
              <a:ahLst/>
              <a:cxnLst>
                <a:cxn ang="0">
                  <a:pos x="35" y="9"/>
                </a:cxn>
                <a:cxn ang="0">
                  <a:pos x="18" y="0"/>
                </a:cxn>
                <a:cxn ang="0">
                  <a:pos x="0" y="9"/>
                </a:cxn>
                <a:cxn ang="0">
                  <a:pos x="18" y="18"/>
                </a:cxn>
                <a:cxn ang="0">
                  <a:pos x="35" y="9"/>
                </a:cxn>
              </a:cxnLst>
              <a:rect l="0" t="0" r="r" b="b"/>
              <a:pathLst>
                <a:path w="36" h="19">
                  <a:moveTo>
                    <a:pt x="35" y="9"/>
                  </a:moveTo>
                  <a:lnTo>
                    <a:pt x="18" y="0"/>
                  </a:lnTo>
                  <a:lnTo>
                    <a:pt x="0" y="9"/>
                  </a:lnTo>
                  <a:lnTo>
                    <a:pt x="18" y="18"/>
                  </a:lnTo>
                  <a:lnTo>
                    <a:pt x="35" y="9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3" name="Freeform 112"/>
            <p:cNvSpPr>
              <a:spLocks/>
            </p:cNvSpPr>
            <p:nvPr/>
          </p:nvSpPr>
          <p:spPr bwMode="auto">
            <a:xfrm>
              <a:off x="6802438" y="4619625"/>
              <a:ext cx="58737" cy="30163"/>
            </a:xfrm>
            <a:custGeom>
              <a:avLst/>
              <a:gdLst/>
              <a:ahLst/>
              <a:cxnLst>
                <a:cxn ang="0">
                  <a:pos x="36" y="9"/>
                </a:cxn>
                <a:cxn ang="0">
                  <a:pos x="18" y="0"/>
                </a:cxn>
                <a:cxn ang="0">
                  <a:pos x="0" y="9"/>
                </a:cxn>
                <a:cxn ang="0">
                  <a:pos x="18" y="18"/>
                </a:cxn>
                <a:cxn ang="0">
                  <a:pos x="36" y="9"/>
                </a:cxn>
              </a:cxnLst>
              <a:rect l="0" t="0" r="r" b="b"/>
              <a:pathLst>
                <a:path w="37" h="19">
                  <a:moveTo>
                    <a:pt x="36" y="9"/>
                  </a:moveTo>
                  <a:lnTo>
                    <a:pt x="18" y="0"/>
                  </a:lnTo>
                  <a:lnTo>
                    <a:pt x="0" y="9"/>
                  </a:lnTo>
                  <a:lnTo>
                    <a:pt x="18" y="18"/>
                  </a:lnTo>
                  <a:lnTo>
                    <a:pt x="36" y="9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4" name="Freeform 113"/>
            <p:cNvSpPr>
              <a:spLocks/>
            </p:cNvSpPr>
            <p:nvPr/>
          </p:nvSpPr>
          <p:spPr bwMode="auto">
            <a:xfrm>
              <a:off x="4537075" y="3960813"/>
              <a:ext cx="55563" cy="28575"/>
            </a:xfrm>
            <a:custGeom>
              <a:avLst/>
              <a:gdLst/>
              <a:ahLst/>
              <a:cxnLst>
                <a:cxn ang="0">
                  <a:pos x="34" y="8"/>
                </a:cxn>
                <a:cxn ang="0">
                  <a:pos x="17" y="0"/>
                </a:cxn>
                <a:cxn ang="0">
                  <a:pos x="0" y="8"/>
                </a:cxn>
                <a:cxn ang="0">
                  <a:pos x="17" y="17"/>
                </a:cxn>
                <a:cxn ang="0">
                  <a:pos x="34" y="8"/>
                </a:cxn>
              </a:cxnLst>
              <a:rect l="0" t="0" r="r" b="b"/>
              <a:pathLst>
                <a:path w="35" h="18">
                  <a:moveTo>
                    <a:pt x="34" y="8"/>
                  </a:moveTo>
                  <a:lnTo>
                    <a:pt x="17" y="0"/>
                  </a:lnTo>
                  <a:lnTo>
                    <a:pt x="0" y="8"/>
                  </a:lnTo>
                  <a:lnTo>
                    <a:pt x="17" y="17"/>
                  </a:lnTo>
                  <a:lnTo>
                    <a:pt x="34" y="8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5" name="Freeform 114"/>
            <p:cNvSpPr>
              <a:spLocks/>
            </p:cNvSpPr>
            <p:nvPr/>
          </p:nvSpPr>
          <p:spPr bwMode="auto">
            <a:xfrm>
              <a:off x="4660900" y="3960813"/>
              <a:ext cx="60325" cy="28575"/>
            </a:xfrm>
            <a:custGeom>
              <a:avLst/>
              <a:gdLst/>
              <a:ahLst/>
              <a:cxnLst>
                <a:cxn ang="0">
                  <a:pos x="37" y="8"/>
                </a:cxn>
                <a:cxn ang="0">
                  <a:pos x="19" y="0"/>
                </a:cxn>
                <a:cxn ang="0">
                  <a:pos x="0" y="8"/>
                </a:cxn>
                <a:cxn ang="0">
                  <a:pos x="19" y="17"/>
                </a:cxn>
                <a:cxn ang="0">
                  <a:pos x="37" y="8"/>
                </a:cxn>
              </a:cxnLst>
              <a:rect l="0" t="0" r="r" b="b"/>
              <a:pathLst>
                <a:path w="38" h="18">
                  <a:moveTo>
                    <a:pt x="37" y="8"/>
                  </a:moveTo>
                  <a:lnTo>
                    <a:pt x="19" y="0"/>
                  </a:lnTo>
                  <a:lnTo>
                    <a:pt x="0" y="8"/>
                  </a:lnTo>
                  <a:lnTo>
                    <a:pt x="19" y="17"/>
                  </a:lnTo>
                  <a:lnTo>
                    <a:pt x="37" y="8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6" name="Freeform 115"/>
            <p:cNvSpPr>
              <a:spLocks/>
            </p:cNvSpPr>
            <p:nvPr/>
          </p:nvSpPr>
          <p:spPr bwMode="auto">
            <a:xfrm>
              <a:off x="4789488" y="3960813"/>
              <a:ext cx="57150" cy="28575"/>
            </a:xfrm>
            <a:custGeom>
              <a:avLst/>
              <a:gdLst/>
              <a:ahLst/>
              <a:cxnLst>
                <a:cxn ang="0">
                  <a:pos x="35" y="8"/>
                </a:cxn>
                <a:cxn ang="0">
                  <a:pos x="17" y="0"/>
                </a:cxn>
                <a:cxn ang="0">
                  <a:pos x="0" y="8"/>
                </a:cxn>
                <a:cxn ang="0">
                  <a:pos x="17" y="17"/>
                </a:cxn>
                <a:cxn ang="0">
                  <a:pos x="35" y="8"/>
                </a:cxn>
              </a:cxnLst>
              <a:rect l="0" t="0" r="r" b="b"/>
              <a:pathLst>
                <a:path w="36" h="18">
                  <a:moveTo>
                    <a:pt x="35" y="8"/>
                  </a:moveTo>
                  <a:lnTo>
                    <a:pt x="17" y="0"/>
                  </a:lnTo>
                  <a:lnTo>
                    <a:pt x="0" y="8"/>
                  </a:lnTo>
                  <a:lnTo>
                    <a:pt x="17" y="17"/>
                  </a:lnTo>
                  <a:lnTo>
                    <a:pt x="35" y="8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7" name="Freeform 116"/>
            <p:cNvSpPr>
              <a:spLocks/>
            </p:cNvSpPr>
            <p:nvPr/>
          </p:nvSpPr>
          <p:spPr bwMode="auto">
            <a:xfrm>
              <a:off x="2690813" y="4606925"/>
              <a:ext cx="58737" cy="28575"/>
            </a:xfrm>
            <a:custGeom>
              <a:avLst/>
              <a:gdLst/>
              <a:ahLst/>
              <a:cxnLst>
                <a:cxn ang="0">
                  <a:pos x="36" y="8"/>
                </a:cxn>
                <a:cxn ang="0">
                  <a:pos x="18" y="0"/>
                </a:cxn>
                <a:cxn ang="0">
                  <a:pos x="0" y="8"/>
                </a:cxn>
                <a:cxn ang="0">
                  <a:pos x="18" y="17"/>
                </a:cxn>
                <a:cxn ang="0">
                  <a:pos x="36" y="8"/>
                </a:cxn>
              </a:cxnLst>
              <a:rect l="0" t="0" r="r" b="b"/>
              <a:pathLst>
                <a:path w="37" h="18">
                  <a:moveTo>
                    <a:pt x="36" y="8"/>
                  </a:moveTo>
                  <a:lnTo>
                    <a:pt x="18" y="0"/>
                  </a:lnTo>
                  <a:lnTo>
                    <a:pt x="0" y="8"/>
                  </a:lnTo>
                  <a:lnTo>
                    <a:pt x="18" y="17"/>
                  </a:lnTo>
                  <a:lnTo>
                    <a:pt x="36" y="8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8" name="Freeform 117"/>
            <p:cNvSpPr>
              <a:spLocks/>
            </p:cNvSpPr>
            <p:nvPr/>
          </p:nvSpPr>
          <p:spPr bwMode="auto">
            <a:xfrm>
              <a:off x="2819400" y="4606925"/>
              <a:ext cx="57150" cy="28575"/>
            </a:xfrm>
            <a:custGeom>
              <a:avLst/>
              <a:gdLst/>
              <a:ahLst/>
              <a:cxnLst>
                <a:cxn ang="0">
                  <a:pos x="35" y="8"/>
                </a:cxn>
                <a:cxn ang="0">
                  <a:pos x="17" y="0"/>
                </a:cxn>
                <a:cxn ang="0">
                  <a:pos x="0" y="8"/>
                </a:cxn>
                <a:cxn ang="0">
                  <a:pos x="17" y="17"/>
                </a:cxn>
                <a:cxn ang="0">
                  <a:pos x="35" y="8"/>
                </a:cxn>
              </a:cxnLst>
              <a:rect l="0" t="0" r="r" b="b"/>
              <a:pathLst>
                <a:path w="36" h="18">
                  <a:moveTo>
                    <a:pt x="35" y="8"/>
                  </a:moveTo>
                  <a:lnTo>
                    <a:pt x="17" y="0"/>
                  </a:lnTo>
                  <a:lnTo>
                    <a:pt x="0" y="8"/>
                  </a:lnTo>
                  <a:lnTo>
                    <a:pt x="17" y="17"/>
                  </a:lnTo>
                  <a:lnTo>
                    <a:pt x="35" y="8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9" name="Freeform 118"/>
            <p:cNvSpPr>
              <a:spLocks/>
            </p:cNvSpPr>
            <p:nvPr/>
          </p:nvSpPr>
          <p:spPr bwMode="auto">
            <a:xfrm>
              <a:off x="2944813" y="4606925"/>
              <a:ext cx="58737" cy="28575"/>
            </a:xfrm>
            <a:custGeom>
              <a:avLst/>
              <a:gdLst/>
              <a:ahLst/>
              <a:cxnLst>
                <a:cxn ang="0">
                  <a:pos x="36" y="8"/>
                </a:cxn>
                <a:cxn ang="0">
                  <a:pos x="18" y="0"/>
                </a:cxn>
                <a:cxn ang="0">
                  <a:pos x="0" y="8"/>
                </a:cxn>
                <a:cxn ang="0">
                  <a:pos x="18" y="17"/>
                </a:cxn>
                <a:cxn ang="0">
                  <a:pos x="36" y="8"/>
                </a:cxn>
              </a:cxnLst>
              <a:rect l="0" t="0" r="r" b="b"/>
              <a:pathLst>
                <a:path w="37" h="18">
                  <a:moveTo>
                    <a:pt x="36" y="8"/>
                  </a:moveTo>
                  <a:lnTo>
                    <a:pt x="18" y="0"/>
                  </a:lnTo>
                  <a:lnTo>
                    <a:pt x="0" y="8"/>
                  </a:lnTo>
                  <a:lnTo>
                    <a:pt x="18" y="17"/>
                  </a:lnTo>
                  <a:lnTo>
                    <a:pt x="36" y="8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0" name="Freeform 119"/>
            <p:cNvSpPr>
              <a:spLocks/>
            </p:cNvSpPr>
            <p:nvPr/>
          </p:nvSpPr>
          <p:spPr bwMode="auto">
            <a:xfrm>
              <a:off x="1438275" y="2932113"/>
              <a:ext cx="1588" cy="191293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04"/>
                </a:cxn>
                <a:cxn ang="0">
                  <a:pos x="0" y="0"/>
                </a:cxn>
              </a:cxnLst>
              <a:rect l="0" t="0" r="r" b="b"/>
              <a:pathLst>
                <a:path w="1" h="1205">
                  <a:moveTo>
                    <a:pt x="0" y="0"/>
                  </a:moveTo>
                  <a:lnTo>
                    <a:pt x="0" y="120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1" name="Freeform 120"/>
            <p:cNvSpPr>
              <a:spLocks/>
            </p:cNvSpPr>
            <p:nvPr/>
          </p:nvSpPr>
          <p:spPr bwMode="auto">
            <a:xfrm>
              <a:off x="1452563" y="4816475"/>
              <a:ext cx="114300" cy="15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1" y="0"/>
                </a:cxn>
                <a:cxn ang="0">
                  <a:pos x="0" y="0"/>
                </a:cxn>
              </a:cxnLst>
              <a:rect l="0" t="0" r="r" b="b"/>
              <a:pathLst>
                <a:path w="72" h="1">
                  <a:moveTo>
                    <a:pt x="0" y="0"/>
                  </a:moveTo>
                  <a:lnTo>
                    <a:pt x="71" y="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2" name="Freeform 121"/>
            <p:cNvSpPr>
              <a:spLocks/>
            </p:cNvSpPr>
            <p:nvPr/>
          </p:nvSpPr>
          <p:spPr bwMode="auto">
            <a:xfrm>
              <a:off x="1438275" y="2960688"/>
              <a:ext cx="142875" cy="158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9" y="0"/>
                </a:cxn>
                <a:cxn ang="0">
                  <a:pos x="0" y="0"/>
                </a:cxn>
              </a:cxnLst>
              <a:rect l="0" t="0" r="r" b="b"/>
              <a:pathLst>
                <a:path w="90" h="1">
                  <a:moveTo>
                    <a:pt x="0" y="0"/>
                  </a:moveTo>
                  <a:lnTo>
                    <a:pt x="89" y="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3" name="Freeform 122"/>
            <p:cNvSpPr>
              <a:spLocks/>
            </p:cNvSpPr>
            <p:nvPr/>
          </p:nvSpPr>
          <p:spPr bwMode="auto">
            <a:xfrm>
              <a:off x="523875" y="4899025"/>
              <a:ext cx="7800975" cy="15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913" y="0"/>
                </a:cxn>
                <a:cxn ang="0">
                  <a:pos x="0" y="0"/>
                </a:cxn>
              </a:cxnLst>
              <a:rect l="0" t="0" r="r" b="b"/>
              <a:pathLst>
                <a:path w="4914" h="1">
                  <a:moveTo>
                    <a:pt x="0" y="0"/>
                  </a:moveTo>
                  <a:lnTo>
                    <a:pt x="4913" y="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4" name="Freeform 123"/>
            <p:cNvSpPr>
              <a:spLocks/>
            </p:cNvSpPr>
            <p:nvPr/>
          </p:nvSpPr>
          <p:spPr bwMode="auto">
            <a:xfrm>
              <a:off x="1211263" y="5478463"/>
              <a:ext cx="450850" cy="228600"/>
            </a:xfrm>
            <a:custGeom>
              <a:avLst/>
              <a:gdLst/>
              <a:ahLst/>
              <a:cxnLst>
                <a:cxn ang="0">
                  <a:pos x="0" y="143"/>
                </a:cxn>
                <a:cxn ang="0">
                  <a:pos x="0" y="0"/>
                </a:cxn>
                <a:cxn ang="0">
                  <a:pos x="283" y="0"/>
                </a:cxn>
                <a:cxn ang="0">
                  <a:pos x="283" y="143"/>
                </a:cxn>
                <a:cxn ang="0">
                  <a:pos x="0" y="143"/>
                </a:cxn>
              </a:cxnLst>
              <a:rect l="0" t="0" r="r" b="b"/>
              <a:pathLst>
                <a:path w="284" h="144">
                  <a:moveTo>
                    <a:pt x="0" y="143"/>
                  </a:moveTo>
                  <a:lnTo>
                    <a:pt x="0" y="0"/>
                  </a:lnTo>
                  <a:lnTo>
                    <a:pt x="283" y="0"/>
                  </a:lnTo>
                  <a:lnTo>
                    <a:pt x="283" y="143"/>
                  </a:lnTo>
                  <a:lnTo>
                    <a:pt x="0" y="143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5" name="Freeform 124"/>
            <p:cNvSpPr>
              <a:spLocks/>
            </p:cNvSpPr>
            <p:nvPr/>
          </p:nvSpPr>
          <p:spPr bwMode="auto">
            <a:xfrm>
              <a:off x="4024313" y="5484813"/>
              <a:ext cx="450850" cy="227012"/>
            </a:xfrm>
            <a:custGeom>
              <a:avLst/>
              <a:gdLst/>
              <a:ahLst/>
              <a:cxnLst>
                <a:cxn ang="0">
                  <a:pos x="0" y="142"/>
                </a:cxn>
                <a:cxn ang="0">
                  <a:pos x="0" y="0"/>
                </a:cxn>
                <a:cxn ang="0">
                  <a:pos x="283" y="0"/>
                </a:cxn>
                <a:cxn ang="0">
                  <a:pos x="283" y="142"/>
                </a:cxn>
                <a:cxn ang="0">
                  <a:pos x="0" y="142"/>
                </a:cxn>
              </a:cxnLst>
              <a:rect l="0" t="0" r="r" b="b"/>
              <a:pathLst>
                <a:path w="284" h="143">
                  <a:moveTo>
                    <a:pt x="0" y="142"/>
                  </a:moveTo>
                  <a:lnTo>
                    <a:pt x="0" y="0"/>
                  </a:lnTo>
                  <a:lnTo>
                    <a:pt x="283" y="0"/>
                  </a:lnTo>
                  <a:lnTo>
                    <a:pt x="283" y="142"/>
                  </a:lnTo>
                  <a:lnTo>
                    <a:pt x="0" y="142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6" name="Freeform 125"/>
            <p:cNvSpPr>
              <a:spLocks/>
            </p:cNvSpPr>
            <p:nvPr/>
          </p:nvSpPr>
          <p:spPr bwMode="auto">
            <a:xfrm>
              <a:off x="1660525" y="5276850"/>
              <a:ext cx="69850" cy="187325"/>
            </a:xfrm>
            <a:custGeom>
              <a:avLst/>
              <a:gdLst/>
              <a:ahLst/>
              <a:cxnLst>
                <a:cxn ang="0">
                  <a:pos x="9" y="0"/>
                </a:cxn>
                <a:cxn ang="0">
                  <a:pos x="19" y="11"/>
                </a:cxn>
                <a:cxn ang="0">
                  <a:pos x="43" y="62"/>
                </a:cxn>
                <a:cxn ang="0">
                  <a:pos x="9" y="108"/>
                </a:cxn>
                <a:cxn ang="0">
                  <a:pos x="0" y="117"/>
                </a:cxn>
                <a:cxn ang="0">
                  <a:pos x="9" y="0"/>
                </a:cxn>
              </a:cxnLst>
              <a:rect l="0" t="0" r="r" b="b"/>
              <a:pathLst>
                <a:path w="44" h="118">
                  <a:moveTo>
                    <a:pt x="9" y="0"/>
                  </a:moveTo>
                  <a:lnTo>
                    <a:pt x="19" y="11"/>
                  </a:lnTo>
                  <a:lnTo>
                    <a:pt x="43" y="62"/>
                  </a:lnTo>
                  <a:lnTo>
                    <a:pt x="9" y="108"/>
                  </a:lnTo>
                  <a:lnTo>
                    <a:pt x="0" y="117"/>
                  </a:lnTo>
                  <a:lnTo>
                    <a:pt x="9" y="0"/>
                  </a:lnTo>
                </a:path>
              </a:pathLst>
            </a:custGeom>
            <a:noFill/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7" name="Freeform 126"/>
            <p:cNvSpPr>
              <a:spLocks/>
            </p:cNvSpPr>
            <p:nvPr/>
          </p:nvSpPr>
          <p:spPr bwMode="auto">
            <a:xfrm>
              <a:off x="1660525" y="5368925"/>
              <a:ext cx="104775" cy="95250"/>
            </a:xfrm>
            <a:custGeom>
              <a:avLst/>
              <a:gdLst/>
              <a:ahLst/>
              <a:cxnLst>
                <a:cxn ang="0">
                  <a:pos x="65" y="26"/>
                </a:cxn>
                <a:cxn ang="0">
                  <a:pos x="0" y="59"/>
                </a:cxn>
                <a:cxn ang="0">
                  <a:pos x="42" y="0"/>
                </a:cxn>
                <a:cxn ang="0">
                  <a:pos x="65" y="26"/>
                </a:cxn>
              </a:cxnLst>
              <a:rect l="0" t="0" r="r" b="b"/>
              <a:pathLst>
                <a:path w="66" h="60">
                  <a:moveTo>
                    <a:pt x="65" y="26"/>
                  </a:moveTo>
                  <a:lnTo>
                    <a:pt x="0" y="59"/>
                  </a:lnTo>
                  <a:lnTo>
                    <a:pt x="42" y="0"/>
                  </a:lnTo>
                  <a:lnTo>
                    <a:pt x="65" y="26"/>
                  </a:lnTo>
                </a:path>
              </a:pathLst>
            </a:custGeom>
            <a:noFill/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8" name="Rectangle 127"/>
            <p:cNvSpPr>
              <a:spLocks noChangeArrowheads="1"/>
            </p:cNvSpPr>
            <p:nvPr/>
          </p:nvSpPr>
          <p:spPr bwMode="auto">
            <a:xfrm>
              <a:off x="414338" y="3568700"/>
              <a:ext cx="892175" cy="3016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  <a:latin typeface="Arial" pitchFamily="34" charset="0"/>
                </a:rPr>
                <a:t>Non-leaf</a:t>
              </a:r>
            </a:p>
          </p:txBody>
        </p:sp>
        <p:sp>
          <p:nvSpPr>
            <p:cNvPr id="129" name="Rectangle 128"/>
            <p:cNvSpPr>
              <a:spLocks noChangeArrowheads="1"/>
            </p:cNvSpPr>
            <p:nvPr/>
          </p:nvSpPr>
          <p:spPr bwMode="auto">
            <a:xfrm>
              <a:off x="447675" y="3822700"/>
              <a:ext cx="704850" cy="3016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  <a:latin typeface="Arial" pitchFamily="34" charset="0"/>
                </a:rPr>
                <a:t>Pages</a:t>
              </a:r>
            </a:p>
          </p:txBody>
        </p:sp>
        <p:sp>
          <p:nvSpPr>
            <p:cNvPr id="130" name="Rectangle 129"/>
            <p:cNvSpPr>
              <a:spLocks noChangeArrowheads="1"/>
            </p:cNvSpPr>
            <p:nvPr/>
          </p:nvSpPr>
          <p:spPr bwMode="auto">
            <a:xfrm>
              <a:off x="419100" y="5211763"/>
              <a:ext cx="704850" cy="3016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  <a:latin typeface="Arial" pitchFamily="34" charset="0"/>
                </a:rPr>
                <a:t>Pages</a:t>
              </a:r>
            </a:p>
          </p:txBody>
        </p:sp>
        <p:grpSp>
          <p:nvGrpSpPr>
            <p:cNvPr id="131" name="Group 132"/>
            <p:cNvGrpSpPr>
              <a:grpSpLocks/>
            </p:cNvGrpSpPr>
            <p:nvPr/>
          </p:nvGrpSpPr>
          <p:grpSpPr bwMode="auto">
            <a:xfrm>
              <a:off x="2341563" y="5487988"/>
              <a:ext cx="990600" cy="485775"/>
              <a:chOff x="1475" y="3457"/>
              <a:chExt cx="624" cy="306"/>
            </a:xfrm>
          </p:grpSpPr>
          <p:sp>
            <p:nvSpPr>
              <p:cNvPr id="132" name="Rectangle 130"/>
              <p:cNvSpPr>
                <a:spLocks noChangeArrowheads="1"/>
              </p:cNvSpPr>
              <p:nvPr/>
            </p:nvSpPr>
            <p:spPr bwMode="auto">
              <a:xfrm>
                <a:off x="1475" y="3457"/>
                <a:ext cx="624" cy="19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en-US" sz="1400" b="1">
                    <a:solidFill>
                      <a:srgbClr val="000000"/>
                    </a:solidFill>
                    <a:latin typeface="Arial" pitchFamily="34" charset="0"/>
                  </a:rPr>
                  <a:t>Overflow </a:t>
                </a:r>
              </a:p>
            </p:txBody>
          </p:sp>
          <p:sp>
            <p:nvSpPr>
              <p:cNvPr id="133" name="Rectangle 131"/>
              <p:cNvSpPr>
                <a:spLocks noChangeArrowheads="1"/>
              </p:cNvSpPr>
              <p:nvPr/>
            </p:nvSpPr>
            <p:spPr bwMode="auto">
              <a:xfrm>
                <a:off x="1598" y="3573"/>
                <a:ext cx="375" cy="19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en-US" sz="1400" b="1">
                    <a:solidFill>
                      <a:srgbClr val="000000"/>
                    </a:solidFill>
                    <a:latin typeface="Arial" pitchFamily="34" charset="0"/>
                  </a:rPr>
                  <a:t>page</a:t>
                </a:r>
              </a:p>
            </p:txBody>
          </p:sp>
        </p:grpSp>
        <p:sp>
          <p:nvSpPr>
            <p:cNvPr id="134" name="Rectangle 133"/>
            <p:cNvSpPr>
              <a:spLocks noChangeArrowheads="1"/>
            </p:cNvSpPr>
            <p:nvPr/>
          </p:nvSpPr>
          <p:spPr bwMode="auto">
            <a:xfrm>
              <a:off x="6072188" y="5803900"/>
              <a:ext cx="1406525" cy="3016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  <a:latin typeface="Arial" pitchFamily="34" charset="0"/>
                </a:rPr>
                <a:t>Primary pages</a:t>
              </a:r>
            </a:p>
          </p:txBody>
        </p:sp>
        <p:sp>
          <p:nvSpPr>
            <p:cNvPr id="135" name="Rectangle 134"/>
            <p:cNvSpPr>
              <a:spLocks noChangeArrowheads="1"/>
            </p:cNvSpPr>
            <p:nvPr/>
          </p:nvSpPr>
          <p:spPr bwMode="auto">
            <a:xfrm>
              <a:off x="447675" y="4946650"/>
              <a:ext cx="546100" cy="3016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  <a:latin typeface="Arial" pitchFamily="34" charset="0"/>
                </a:rPr>
                <a:t>Leaf</a:t>
              </a:r>
            </a:p>
          </p:txBody>
        </p:sp>
        <p:sp>
          <p:nvSpPr>
            <p:cNvPr id="136" name="Arc 135"/>
            <p:cNvSpPr>
              <a:spLocks/>
            </p:cNvSpPr>
            <p:nvPr/>
          </p:nvSpPr>
          <p:spPr bwMode="auto">
            <a:xfrm>
              <a:off x="1676400" y="5260975"/>
              <a:ext cx="152400" cy="152400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7" name="Arc 136"/>
            <p:cNvSpPr>
              <a:spLocks/>
            </p:cNvSpPr>
            <p:nvPr/>
          </p:nvSpPr>
          <p:spPr bwMode="auto">
            <a:xfrm>
              <a:off x="1676400" y="5410200"/>
              <a:ext cx="152400" cy="152400"/>
            </a:xfrm>
            <a:custGeom>
              <a:avLst/>
              <a:gdLst>
                <a:gd name="G0" fmla="+- 0 0 0"/>
                <a:gd name="G1" fmla="+- 0 0 0"/>
                <a:gd name="G2" fmla="+- 21600 0 0"/>
                <a:gd name="T0" fmla="*/ 21600 w 21600"/>
                <a:gd name="T1" fmla="*/ 0 h 21600"/>
                <a:gd name="T2" fmla="*/ 0 w 21600"/>
                <a:gd name="T3" fmla="*/ 21600 h 21600"/>
                <a:gd name="T4" fmla="*/ 0 w 21600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21600" y="0"/>
                  </a:moveTo>
                  <a:cubicBezTo>
                    <a:pt x="21600" y="11929"/>
                    <a:pt x="11929" y="21599"/>
                    <a:pt x="0" y="21600"/>
                  </a:cubicBezTo>
                </a:path>
                <a:path w="21600" h="21600" stroke="0" extrusionOk="0">
                  <a:moveTo>
                    <a:pt x="21600" y="0"/>
                  </a:moveTo>
                  <a:cubicBezTo>
                    <a:pt x="21600" y="11929"/>
                    <a:pt x="11929" y="21599"/>
                    <a:pt x="0" y="21600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138" name="Group 141"/>
            <p:cNvGrpSpPr>
              <a:grpSpLocks/>
            </p:cNvGrpSpPr>
            <p:nvPr/>
          </p:nvGrpSpPr>
          <p:grpSpPr bwMode="auto">
            <a:xfrm>
              <a:off x="4479925" y="5260975"/>
              <a:ext cx="168275" cy="301625"/>
              <a:chOff x="2822" y="3314"/>
              <a:chExt cx="106" cy="190"/>
            </a:xfrm>
          </p:grpSpPr>
          <p:sp>
            <p:nvSpPr>
              <p:cNvPr id="139" name="Freeform 137"/>
              <p:cNvSpPr>
                <a:spLocks/>
              </p:cNvSpPr>
              <p:nvPr/>
            </p:nvSpPr>
            <p:spPr bwMode="auto">
              <a:xfrm>
                <a:off x="2822" y="3324"/>
                <a:ext cx="44" cy="118"/>
              </a:xfrm>
              <a:custGeom>
                <a:avLst/>
                <a:gdLst/>
                <a:ahLst/>
                <a:cxnLst>
                  <a:cxn ang="0">
                    <a:pos x="9" y="0"/>
                  </a:cxn>
                  <a:cxn ang="0">
                    <a:pos x="19" y="11"/>
                  </a:cxn>
                  <a:cxn ang="0">
                    <a:pos x="43" y="62"/>
                  </a:cxn>
                  <a:cxn ang="0">
                    <a:pos x="9" y="108"/>
                  </a:cxn>
                  <a:cxn ang="0">
                    <a:pos x="0" y="117"/>
                  </a:cxn>
                  <a:cxn ang="0">
                    <a:pos x="9" y="0"/>
                  </a:cxn>
                </a:cxnLst>
                <a:rect l="0" t="0" r="r" b="b"/>
                <a:pathLst>
                  <a:path w="44" h="118">
                    <a:moveTo>
                      <a:pt x="9" y="0"/>
                    </a:moveTo>
                    <a:lnTo>
                      <a:pt x="19" y="11"/>
                    </a:lnTo>
                    <a:lnTo>
                      <a:pt x="43" y="62"/>
                    </a:lnTo>
                    <a:lnTo>
                      <a:pt x="9" y="108"/>
                    </a:lnTo>
                    <a:lnTo>
                      <a:pt x="0" y="117"/>
                    </a:lnTo>
                    <a:lnTo>
                      <a:pt x="9" y="0"/>
                    </a:lnTo>
                  </a:path>
                </a:pathLst>
              </a:custGeom>
              <a:noFill/>
              <a:ln w="9525" cap="rnd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0" name="Freeform 138"/>
              <p:cNvSpPr>
                <a:spLocks/>
              </p:cNvSpPr>
              <p:nvPr/>
            </p:nvSpPr>
            <p:spPr bwMode="auto">
              <a:xfrm>
                <a:off x="2822" y="3382"/>
                <a:ext cx="66" cy="60"/>
              </a:xfrm>
              <a:custGeom>
                <a:avLst/>
                <a:gdLst/>
                <a:ahLst/>
                <a:cxnLst>
                  <a:cxn ang="0">
                    <a:pos x="65" y="26"/>
                  </a:cxn>
                  <a:cxn ang="0">
                    <a:pos x="0" y="59"/>
                  </a:cxn>
                  <a:cxn ang="0">
                    <a:pos x="42" y="0"/>
                  </a:cxn>
                  <a:cxn ang="0">
                    <a:pos x="65" y="26"/>
                  </a:cxn>
                </a:cxnLst>
                <a:rect l="0" t="0" r="r" b="b"/>
                <a:pathLst>
                  <a:path w="66" h="60">
                    <a:moveTo>
                      <a:pt x="65" y="26"/>
                    </a:moveTo>
                    <a:lnTo>
                      <a:pt x="0" y="59"/>
                    </a:lnTo>
                    <a:lnTo>
                      <a:pt x="42" y="0"/>
                    </a:lnTo>
                    <a:lnTo>
                      <a:pt x="65" y="26"/>
                    </a:lnTo>
                  </a:path>
                </a:pathLst>
              </a:custGeom>
              <a:noFill/>
              <a:ln w="9525" cap="rnd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1" name="Arc 139"/>
              <p:cNvSpPr>
                <a:spLocks/>
              </p:cNvSpPr>
              <p:nvPr/>
            </p:nvSpPr>
            <p:spPr bwMode="auto">
              <a:xfrm>
                <a:off x="2832" y="3314"/>
                <a:ext cx="96" cy="96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12700" cap="rnd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2" name="Arc 140"/>
              <p:cNvSpPr>
                <a:spLocks/>
              </p:cNvSpPr>
              <p:nvPr/>
            </p:nvSpPr>
            <p:spPr bwMode="auto">
              <a:xfrm>
                <a:off x="2832" y="3408"/>
                <a:ext cx="96" cy="96"/>
              </a:xfrm>
              <a:custGeom>
                <a:avLst/>
                <a:gdLst>
                  <a:gd name="G0" fmla="+- 0 0 0"/>
                  <a:gd name="G1" fmla="+- 0 0 0"/>
                  <a:gd name="G2" fmla="+- 21600 0 0"/>
                  <a:gd name="T0" fmla="*/ 21600 w 21600"/>
                  <a:gd name="T1" fmla="*/ 0 h 21600"/>
                  <a:gd name="T2" fmla="*/ 0 w 21600"/>
                  <a:gd name="T3" fmla="*/ 21600 h 21600"/>
                  <a:gd name="T4" fmla="*/ 0 w 21600"/>
                  <a:gd name="T5" fmla="*/ 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21600" y="0"/>
                    </a:moveTo>
                    <a:cubicBezTo>
                      <a:pt x="21600" y="11929"/>
                      <a:pt x="11929" y="21599"/>
                      <a:pt x="0" y="21600"/>
                    </a:cubicBezTo>
                  </a:path>
                  <a:path w="21600" h="21600" stroke="0" extrusionOk="0">
                    <a:moveTo>
                      <a:pt x="21600" y="0"/>
                    </a:moveTo>
                    <a:cubicBezTo>
                      <a:pt x="21600" y="11929"/>
                      <a:pt x="11929" y="21599"/>
                      <a:pt x="0" y="21600"/>
                    </a:cubicBezTo>
                    <a:lnTo>
                      <a:pt x="0" y="0"/>
                    </a:lnTo>
                    <a:close/>
                  </a:path>
                </a:pathLst>
              </a:custGeom>
              <a:noFill/>
              <a:ln w="12700" cap="rnd">
                <a:solidFill>
                  <a:schemeClr val="tx1"/>
                </a:solidFill>
                <a:round/>
                <a:headEnd type="none" w="sm" len="sm"/>
                <a:tailEnd type="stealth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43" name="Line 142"/>
            <p:cNvSpPr>
              <a:spLocks noChangeShapeType="1"/>
            </p:cNvSpPr>
            <p:nvPr/>
          </p:nvSpPr>
          <p:spPr bwMode="auto">
            <a:xfrm>
              <a:off x="3276600" y="5638800"/>
              <a:ext cx="6858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 type="none" w="sm" len="sm"/>
              <a:tailEnd type="stealth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4" name="Line 143"/>
            <p:cNvSpPr>
              <a:spLocks noChangeShapeType="1"/>
            </p:cNvSpPr>
            <p:nvPr/>
          </p:nvSpPr>
          <p:spPr bwMode="auto">
            <a:xfrm flipH="1" flipV="1">
              <a:off x="6019800" y="5334000"/>
              <a:ext cx="381000" cy="4572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 type="none" w="sm" len="sm"/>
              <a:tailEnd type="stealth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5" name="Line 144"/>
            <p:cNvSpPr>
              <a:spLocks noChangeShapeType="1"/>
            </p:cNvSpPr>
            <p:nvPr/>
          </p:nvSpPr>
          <p:spPr bwMode="auto">
            <a:xfrm flipV="1">
              <a:off x="6629400" y="5334000"/>
              <a:ext cx="381000" cy="4572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 type="none" w="sm" len="sm"/>
              <a:tailEnd type="stealth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6" name="Line 145"/>
            <p:cNvSpPr>
              <a:spLocks noChangeShapeType="1"/>
            </p:cNvSpPr>
            <p:nvPr/>
          </p:nvSpPr>
          <p:spPr bwMode="auto">
            <a:xfrm flipV="1">
              <a:off x="6858000" y="5334000"/>
              <a:ext cx="914400" cy="4572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 type="none" w="sm" len="sm"/>
              <a:tailEnd type="stealth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/>
              <a:t>ISAM: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953000"/>
            <a:ext cx="8229600" cy="1173163"/>
          </a:xfrm>
        </p:spPr>
        <p:txBody>
          <a:bodyPr/>
          <a:lstStyle/>
          <a:p>
            <a:r>
              <a:rPr lang="en-US" dirty="0" smtClean="0"/>
              <a:t>Store data record at the leaf pages</a:t>
            </a:r>
          </a:p>
          <a:p>
            <a:r>
              <a:rPr lang="en-US" dirty="0" smtClean="0"/>
              <a:t>Do we still need the file of record 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02/18/2010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Lipyeow Lim -- University of Hawaii at Manoa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85596-13C1-4CB9-B2C0-B82D4E28DECA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3" name="TextBox 62"/>
          <p:cNvSpPr txBox="1"/>
          <p:nvPr/>
        </p:nvSpPr>
        <p:spPr>
          <a:xfrm>
            <a:off x="473745" y="4355068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sid</a:t>
            </a:r>
            <a:endParaRPr lang="en-US" dirty="0"/>
          </a:p>
        </p:txBody>
      </p:sp>
      <p:sp>
        <p:nvSpPr>
          <p:cNvPr id="64" name="TextBox 63"/>
          <p:cNvSpPr txBox="1"/>
          <p:nvPr/>
        </p:nvSpPr>
        <p:spPr>
          <a:xfrm>
            <a:off x="76200" y="3821668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sname</a:t>
            </a:r>
            <a:endParaRPr lang="en-US" dirty="0"/>
          </a:p>
        </p:txBody>
      </p:sp>
      <p:sp>
        <p:nvSpPr>
          <p:cNvPr id="65" name="TextBox 64"/>
          <p:cNvSpPr txBox="1"/>
          <p:nvPr/>
        </p:nvSpPr>
        <p:spPr>
          <a:xfrm>
            <a:off x="191616" y="3288268"/>
            <a:ext cx="761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rating</a:t>
            </a:r>
            <a:endParaRPr lang="en-US" dirty="0"/>
          </a:p>
        </p:txBody>
      </p:sp>
      <p:sp>
        <p:nvSpPr>
          <p:cNvPr id="66" name="TextBox 65"/>
          <p:cNvSpPr txBox="1"/>
          <p:nvPr/>
        </p:nvSpPr>
        <p:spPr>
          <a:xfrm>
            <a:off x="383976" y="2895600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age</a:t>
            </a:r>
          </a:p>
        </p:txBody>
      </p:sp>
      <p:cxnSp>
        <p:nvCxnSpPr>
          <p:cNvPr id="36" name="Straight Arrow Connector 35"/>
          <p:cNvCxnSpPr>
            <a:stCxn id="59" idx="2"/>
            <a:endCxn id="85" idx="0"/>
          </p:cNvCxnSpPr>
          <p:nvPr/>
        </p:nvCxnSpPr>
        <p:spPr>
          <a:xfrm rot="5400000">
            <a:off x="1981200" y="1905000"/>
            <a:ext cx="457200" cy="1371600"/>
          </a:xfrm>
          <a:prstGeom prst="straightConnector1">
            <a:avLst/>
          </a:prstGeom>
          <a:ln w="25400"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58" idx="2"/>
            <a:endCxn id="90" idx="0"/>
          </p:cNvCxnSpPr>
          <p:nvPr/>
        </p:nvCxnSpPr>
        <p:spPr>
          <a:xfrm rot="5400000">
            <a:off x="2895600" y="2209800"/>
            <a:ext cx="457200" cy="762000"/>
          </a:xfrm>
          <a:prstGeom prst="straightConnector1">
            <a:avLst/>
          </a:prstGeom>
          <a:ln w="25400"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56" idx="2"/>
            <a:endCxn id="115" idx="0"/>
          </p:cNvCxnSpPr>
          <p:nvPr/>
        </p:nvCxnSpPr>
        <p:spPr>
          <a:xfrm rot="5400000">
            <a:off x="4953000" y="2590800"/>
            <a:ext cx="457200" cy="1588"/>
          </a:xfrm>
          <a:prstGeom prst="straightConnector1">
            <a:avLst/>
          </a:prstGeom>
          <a:ln w="25400"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55" idx="2"/>
            <a:endCxn id="125" idx="0"/>
          </p:cNvCxnSpPr>
          <p:nvPr/>
        </p:nvCxnSpPr>
        <p:spPr>
          <a:xfrm rot="16200000" flipH="1">
            <a:off x="5867400" y="2286000"/>
            <a:ext cx="457200" cy="609600"/>
          </a:xfrm>
          <a:prstGeom prst="straightConnector1">
            <a:avLst/>
          </a:prstGeom>
          <a:ln w="25400"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rot="5400000">
            <a:off x="3352800" y="1371600"/>
            <a:ext cx="457200" cy="762000"/>
          </a:xfrm>
          <a:prstGeom prst="straightConnector1">
            <a:avLst/>
          </a:prstGeom>
          <a:ln w="25400"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rot="16200000" flipH="1">
            <a:off x="4800600" y="1295400"/>
            <a:ext cx="457200" cy="914400"/>
          </a:xfrm>
          <a:prstGeom prst="straightConnector1">
            <a:avLst/>
          </a:prstGeom>
          <a:ln w="25400"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5" name="Group 74"/>
          <p:cNvGrpSpPr/>
          <p:nvPr/>
        </p:nvGrpSpPr>
        <p:grpSpPr>
          <a:xfrm>
            <a:off x="3886200" y="1143000"/>
            <a:ext cx="1371600" cy="381000"/>
            <a:chOff x="4038600" y="1143000"/>
            <a:chExt cx="1371600" cy="381000"/>
          </a:xfrm>
        </p:grpSpPr>
        <p:sp>
          <p:nvSpPr>
            <p:cNvPr id="60" name="Rectangle 59"/>
            <p:cNvSpPr/>
            <p:nvPr/>
          </p:nvSpPr>
          <p:spPr>
            <a:xfrm>
              <a:off x="4191000" y="1143000"/>
              <a:ext cx="457200" cy="3810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40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61" name="Rectangle 60"/>
            <p:cNvSpPr/>
            <p:nvPr/>
          </p:nvSpPr>
          <p:spPr>
            <a:xfrm>
              <a:off x="4648200" y="1143000"/>
              <a:ext cx="152400" cy="3810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Rectangle 61"/>
            <p:cNvSpPr/>
            <p:nvPr/>
          </p:nvSpPr>
          <p:spPr>
            <a:xfrm>
              <a:off x="4038600" y="1143000"/>
              <a:ext cx="152400" cy="3810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Rectangle 66"/>
            <p:cNvSpPr/>
            <p:nvPr/>
          </p:nvSpPr>
          <p:spPr>
            <a:xfrm>
              <a:off x="4800600" y="1143000"/>
              <a:ext cx="457200" cy="3810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68" name="Rectangle 67"/>
            <p:cNvSpPr/>
            <p:nvPr/>
          </p:nvSpPr>
          <p:spPr>
            <a:xfrm>
              <a:off x="5257800" y="1143000"/>
              <a:ext cx="152400" cy="3810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6" name="Group 75"/>
          <p:cNvGrpSpPr/>
          <p:nvPr/>
        </p:nvGrpSpPr>
        <p:grpSpPr>
          <a:xfrm>
            <a:off x="2819400" y="1981200"/>
            <a:ext cx="1371600" cy="381000"/>
            <a:chOff x="2971800" y="1981200"/>
            <a:chExt cx="1371600" cy="381000"/>
          </a:xfrm>
        </p:grpSpPr>
        <p:sp>
          <p:nvSpPr>
            <p:cNvPr id="57" name="Rectangle 56"/>
            <p:cNvSpPr/>
            <p:nvPr/>
          </p:nvSpPr>
          <p:spPr>
            <a:xfrm>
              <a:off x="3124200" y="1981200"/>
              <a:ext cx="457200" cy="3810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20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58" name="Rectangle 57"/>
            <p:cNvSpPr/>
            <p:nvPr/>
          </p:nvSpPr>
          <p:spPr>
            <a:xfrm>
              <a:off x="3581400" y="1981200"/>
              <a:ext cx="152400" cy="3810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Rectangle 58"/>
            <p:cNvSpPr/>
            <p:nvPr/>
          </p:nvSpPr>
          <p:spPr>
            <a:xfrm>
              <a:off x="2971800" y="1981200"/>
              <a:ext cx="152400" cy="3810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Rectangle 68"/>
            <p:cNvSpPr/>
            <p:nvPr/>
          </p:nvSpPr>
          <p:spPr>
            <a:xfrm>
              <a:off x="3733800" y="1981200"/>
              <a:ext cx="457200" cy="3810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33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70" name="Rectangle 69"/>
            <p:cNvSpPr/>
            <p:nvPr/>
          </p:nvSpPr>
          <p:spPr>
            <a:xfrm>
              <a:off x="4191000" y="1981200"/>
              <a:ext cx="152400" cy="3810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71" name="Straight Arrow Connector 70"/>
          <p:cNvCxnSpPr>
            <a:stCxn id="70" idx="2"/>
            <a:endCxn id="101" idx="0"/>
          </p:cNvCxnSpPr>
          <p:nvPr/>
        </p:nvCxnSpPr>
        <p:spPr>
          <a:xfrm rot="5400000">
            <a:off x="3810000" y="2514600"/>
            <a:ext cx="457200" cy="152400"/>
          </a:xfrm>
          <a:prstGeom prst="straightConnector1">
            <a:avLst/>
          </a:prstGeom>
          <a:ln w="25400"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7" name="Group 76"/>
          <p:cNvGrpSpPr/>
          <p:nvPr/>
        </p:nvGrpSpPr>
        <p:grpSpPr>
          <a:xfrm>
            <a:off x="5105400" y="1981200"/>
            <a:ext cx="1371600" cy="381000"/>
            <a:chOff x="5257800" y="1981200"/>
            <a:chExt cx="1371600" cy="381000"/>
          </a:xfrm>
        </p:grpSpPr>
        <p:sp>
          <p:nvSpPr>
            <p:cNvPr id="54" name="Rectangle 33"/>
            <p:cNvSpPr/>
            <p:nvPr/>
          </p:nvSpPr>
          <p:spPr>
            <a:xfrm>
              <a:off x="5410200" y="1981200"/>
              <a:ext cx="457200" cy="3810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51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55" name="Rectangle 54"/>
            <p:cNvSpPr/>
            <p:nvPr/>
          </p:nvSpPr>
          <p:spPr>
            <a:xfrm>
              <a:off x="5867400" y="1981200"/>
              <a:ext cx="152400" cy="3810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Rectangle 55"/>
            <p:cNvSpPr/>
            <p:nvPr/>
          </p:nvSpPr>
          <p:spPr>
            <a:xfrm>
              <a:off x="5257800" y="1981200"/>
              <a:ext cx="152400" cy="3810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Rectangle 71"/>
            <p:cNvSpPr/>
            <p:nvPr/>
          </p:nvSpPr>
          <p:spPr>
            <a:xfrm>
              <a:off x="6019800" y="1981200"/>
              <a:ext cx="457200" cy="3810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63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73" name="Rectangle 72"/>
            <p:cNvSpPr/>
            <p:nvPr/>
          </p:nvSpPr>
          <p:spPr>
            <a:xfrm>
              <a:off x="6477000" y="1981200"/>
              <a:ext cx="152400" cy="3810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74" name="Straight Arrow Connector 73"/>
          <p:cNvCxnSpPr>
            <a:stCxn id="73" idx="2"/>
            <a:endCxn id="135" idx="0"/>
          </p:cNvCxnSpPr>
          <p:nvPr/>
        </p:nvCxnSpPr>
        <p:spPr>
          <a:xfrm rot="16200000" flipH="1">
            <a:off x="6781800" y="1981200"/>
            <a:ext cx="457200" cy="1219200"/>
          </a:xfrm>
          <a:prstGeom prst="straightConnector1">
            <a:avLst/>
          </a:prstGeom>
          <a:ln w="25400"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8" name="Group 87"/>
          <p:cNvGrpSpPr/>
          <p:nvPr/>
        </p:nvGrpSpPr>
        <p:grpSpPr>
          <a:xfrm>
            <a:off x="990600" y="2819400"/>
            <a:ext cx="1066800" cy="1981200"/>
            <a:chOff x="1524000" y="2819400"/>
            <a:chExt cx="1066800" cy="1981200"/>
          </a:xfrm>
        </p:grpSpPr>
        <p:sp>
          <p:nvSpPr>
            <p:cNvPr id="85" name="Rectangle 84"/>
            <p:cNvSpPr/>
            <p:nvPr/>
          </p:nvSpPr>
          <p:spPr>
            <a:xfrm>
              <a:off x="1524000" y="2819400"/>
              <a:ext cx="1066800" cy="1981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600200" y="2895600"/>
              <a:ext cx="457200" cy="3810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10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2057400" y="2895600"/>
              <a:ext cx="457200" cy="3810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15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78" name="Rectangle 77"/>
            <p:cNvSpPr/>
            <p:nvPr/>
          </p:nvSpPr>
          <p:spPr>
            <a:xfrm>
              <a:off x="1600200" y="3276600"/>
              <a:ext cx="457200" cy="3810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79" name="Rectangle 78"/>
            <p:cNvSpPr/>
            <p:nvPr/>
          </p:nvSpPr>
          <p:spPr>
            <a:xfrm>
              <a:off x="2057400" y="3276600"/>
              <a:ext cx="457200" cy="3810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80" name="Rectangle 79"/>
            <p:cNvSpPr/>
            <p:nvPr/>
          </p:nvSpPr>
          <p:spPr>
            <a:xfrm>
              <a:off x="1600200" y="3657600"/>
              <a:ext cx="457200" cy="685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81" name="Rectangle 80"/>
            <p:cNvSpPr/>
            <p:nvPr/>
          </p:nvSpPr>
          <p:spPr>
            <a:xfrm>
              <a:off x="2057400" y="3657600"/>
              <a:ext cx="457200" cy="685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82" name="Rectangle 81"/>
            <p:cNvSpPr/>
            <p:nvPr/>
          </p:nvSpPr>
          <p:spPr>
            <a:xfrm>
              <a:off x="1600200" y="4343400"/>
              <a:ext cx="457200" cy="3810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83" name="Rectangle 82"/>
            <p:cNvSpPr/>
            <p:nvPr/>
          </p:nvSpPr>
          <p:spPr>
            <a:xfrm>
              <a:off x="2057400" y="4343400"/>
              <a:ext cx="457200" cy="3810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89" name="Group 88"/>
          <p:cNvGrpSpPr/>
          <p:nvPr/>
        </p:nvGrpSpPr>
        <p:grpSpPr>
          <a:xfrm>
            <a:off x="2209800" y="2819400"/>
            <a:ext cx="1066800" cy="1981200"/>
            <a:chOff x="1524000" y="2819400"/>
            <a:chExt cx="1066800" cy="1981200"/>
          </a:xfrm>
        </p:grpSpPr>
        <p:sp>
          <p:nvSpPr>
            <p:cNvPr id="90" name="Rectangle 89"/>
            <p:cNvSpPr/>
            <p:nvPr/>
          </p:nvSpPr>
          <p:spPr>
            <a:xfrm>
              <a:off x="1524000" y="2819400"/>
              <a:ext cx="1066800" cy="1981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Rectangle 90"/>
            <p:cNvSpPr/>
            <p:nvPr/>
          </p:nvSpPr>
          <p:spPr>
            <a:xfrm>
              <a:off x="1600200" y="2895600"/>
              <a:ext cx="457200" cy="3810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20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92" name="Rectangle 91"/>
            <p:cNvSpPr/>
            <p:nvPr/>
          </p:nvSpPr>
          <p:spPr>
            <a:xfrm>
              <a:off x="2057400" y="2895600"/>
              <a:ext cx="457200" cy="3810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27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93" name="Rectangle 92"/>
            <p:cNvSpPr/>
            <p:nvPr/>
          </p:nvSpPr>
          <p:spPr>
            <a:xfrm>
              <a:off x="1600200" y="3276600"/>
              <a:ext cx="457200" cy="3810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94" name="Rectangle 93"/>
            <p:cNvSpPr/>
            <p:nvPr/>
          </p:nvSpPr>
          <p:spPr>
            <a:xfrm>
              <a:off x="2057400" y="3276600"/>
              <a:ext cx="457200" cy="3810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95" name="Rectangle 94"/>
            <p:cNvSpPr/>
            <p:nvPr/>
          </p:nvSpPr>
          <p:spPr>
            <a:xfrm>
              <a:off x="1600200" y="3657600"/>
              <a:ext cx="457200" cy="685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96" name="Rectangle 95"/>
            <p:cNvSpPr/>
            <p:nvPr/>
          </p:nvSpPr>
          <p:spPr>
            <a:xfrm>
              <a:off x="2057400" y="3657600"/>
              <a:ext cx="457200" cy="685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97" name="Rectangle 96"/>
            <p:cNvSpPr/>
            <p:nvPr/>
          </p:nvSpPr>
          <p:spPr>
            <a:xfrm>
              <a:off x="1600200" y="4343400"/>
              <a:ext cx="457200" cy="3810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98" name="Rectangle 97"/>
            <p:cNvSpPr/>
            <p:nvPr/>
          </p:nvSpPr>
          <p:spPr>
            <a:xfrm>
              <a:off x="2057400" y="4343400"/>
              <a:ext cx="457200" cy="3810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00" name="Group 99"/>
          <p:cNvGrpSpPr/>
          <p:nvPr/>
        </p:nvGrpSpPr>
        <p:grpSpPr>
          <a:xfrm>
            <a:off x="3429000" y="2819400"/>
            <a:ext cx="1066800" cy="1981200"/>
            <a:chOff x="1524000" y="2819400"/>
            <a:chExt cx="1066800" cy="1981200"/>
          </a:xfrm>
        </p:grpSpPr>
        <p:sp>
          <p:nvSpPr>
            <p:cNvPr id="101" name="Rectangle 100"/>
            <p:cNvSpPr/>
            <p:nvPr/>
          </p:nvSpPr>
          <p:spPr>
            <a:xfrm>
              <a:off x="1524000" y="2819400"/>
              <a:ext cx="1066800" cy="1981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Rectangle 101"/>
            <p:cNvSpPr/>
            <p:nvPr/>
          </p:nvSpPr>
          <p:spPr>
            <a:xfrm>
              <a:off x="1600200" y="2895600"/>
              <a:ext cx="457200" cy="3810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33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03" name="Rectangle 102"/>
            <p:cNvSpPr/>
            <p:nvPr/>
          </p:nvSpPr>
          <p:spPr>
            <a:xfrm>
              <a:off x="2057400" y="2895600"/>
              <a:ext cx="457200" cy="3810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37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04" name="Rectangle 103"/>
            <p:cNvSpPr/>
            <p:nvPr/>
          </p:nvSpPr>
          <p:spPr>
            <a:xfrm>
              <a:off x="1600200" y="3276600"/>
              <a:ext cx="457200" cy="3810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05" name="Rectangle 104"/>
            <p:cNvSpPr/>
            <p:nvPr/>
          </p:nvSpPr>
          <p:spPr>
            <a:xfrm>
              <a:off x="2057400" y="3276600"/>
              <a:ext cx="457200" cy="3810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06" name="Rectangle 105"/>
            <p:cNvSpPr/>
            <p:nvPr/>
          </p:nvSpPr>
          <p:spPr>
            <a:xfrm>
              <a:off x="1600200" y="3657600"/>
              <a:ext cx="457200" cy="685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07" name="Rectangle 106"/>
            <p:cNvSpPr/>
            <p:nvPr/>
          </p:nvSpPr>
          <p:spPr>
            <a:xfrm>
              <a:off x="2057400" y="3657600"/>
              <a:ext cx="457200" cy="685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08" name="Rectangle 107"/>
            <p:cNvSpPr/>
            <p:nvPr/>
          </p:nvSpPr>
          <p:spPr>
            <a:xfrm>
              <a:off x="1600200" y="4343400"/>
              <a:ext cx="457200" cy="3810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09" name="Rectangle 108"/>
            <p:cNvSpPr/>
            <p:nvPr/>
          </p:nvSpPr>
          <p:spPr>
            <a:xfrm>
              <a:off x="2057400" y="4343400"/>
              <a:ext cx="457200" cy="3810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14" name="Group 113"/>
          <p:cNvGrpSpPr/>
          <p:nvPr/>
        </p:nvGrpSpPr>
        <p:grpSpPr>
          <a:xfrm>
            <a:off x="4648200" y="2819400"/>
            <a:ext cx="1066800" cy="1981200"/>
            <a:chOff x="1524000" y="2819400"/>
            <a:chExt cx="1066800" cy="1981200"/>
          </a:xfrm>
        </p:grpSpPr>
        <p:sp>
          <p:nvSpPr>
            <p:cNvPr id="115" name="Rectangle 114"/>
            <p:cNvSpPr/>
            <p:nvPr/>
          </p:nvSpPr>
          <p:spPr>
            <a:xfrm>
              <a:off x="1524000" y="2819400"/>
              <a:ext cx="1066800" cy="1981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Rectangle 115"/>
            <p:cNvSpPr/>
            <p:nvPr/>
          </p:nvSpPr>
          <p:spPr>
            <a:xfrm>
              <a:off x="1600200" y="2895600"/>
              <a:ext cx="457200" cy="3810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40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17" name="Rectangle 116"/>
            <p:cNvSpPr/>
            <p:nvPr/>
          </p:nvSpPr>
          <p:spPr>
            <a:xfrm>
              <a:off x="2057400" y="2895600"/>
              <a:ext cx="457200" cy="3810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46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18" name="Rectangle 117"/>
            <p:cNvSpPr/>
            <p:nvPr/>
          </p:nvSpPr>
          <p:spPr>
            <a:xfrm>
              <a:off x="1600200" y="3276600"/>
              <a:ext cx="457200" cy="3810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19" name="Rectangle 118"/>
            <p:cNvSpPr/>
            <p:nvPr/>
          </p:nvSpPr>
          <p:spPr>
            <a:xfrm>
              <a:off x="2057400" y="3276600"/>
              <a:ext cx="457200" cy="3810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20" name="Rectangle 119"/>
            <p:cNvSpPr/>
            <p:nvPr/>
          </p:nvSpPr>
          <p:spPr>
            <a:xfrm>
              <a:off x="1600200" y="3657600"/>
              <a:ext cx="457200" cy="685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21" name="Rectangle 120"/>
            <p:cNvSpPr/>
            <p:nvPr/>
          </p:nvSpPr>
          <p:spPr>
            <a:xfrm>
              <a:off x="2057400" y="3657600"/>
              <a:ext cx="457200" cy="685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22" name="Rectangle 121"/>
            <p:cNvSpPr/>
            <p:nvPr/>
          </p:nvSpPr>
          <p:spPr>
            <a:xfrm>
              <a:off x="1600200" y="4343400"/>
              <a:ext cx="457200" cy="3810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23" name="Rectangle 122"/>
            <p:cNvSpPr/>
            <p:nvPr/>
          </p:nvSpPr>
          <p:spPr>
            <a:xfrm>
              <a:off x="2057400" y="4343400"/>
              <a:ext cx="457200" cy="3810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24" name="Group 123"/>
          <p:cNvGrpSpPr/>
          <p:nvPr/>
        </p:nvGrpSpPr>
        <p:grpSpPr>
          <a:xfrm>
            <a:off x="5867400" y="2819400"/>
            <a:ext cx="1066800" cy="1981200"/>
            <a:chOff x="1524000" y="2819400"/>
            <a:chExt cx="1066800" cy="1981200"/>
          </a:xfrm>
        </p:grpSpPr>
        <p:sp>
          <p:nvSpPr>
            <p:cNvPr id="125" name="Rectangle 124"/>
            <p:cNvSpPr/>
            <p:nvPr/>
          </p:nvSpPr>
          <p:spPr>
            <a:xfrm>
              <a:off x="1524000" y="2819400"/>
              <a:ext cx="1066800" cy="1981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Rectangle 125"/>
            <p:cNvSpPr/>
            <p:nvPr/>
          </p:nvSpPr>
          <p:spPr>
            <a:xfrm>
              <a:off x="1600200" y="2895600"/>
              <a:ext cx="457200" cy="3810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51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27" name="Rectangle 126"/>
            <p:cNvSpPr/>
            <p:nvPr/>
          </p:nvSpPr>
          <p:spPr>
            <a:xfrm>
              <a:off x="2057400" y="2895600"/>
              <a:ext cx="457200" cy="3810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55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28" name="Rectangle 127"/>
            <p:cNvSpPr/>
            <p:nvPr/>
          </p:nvSpPr>
          <p:spPr>
            <a:xfrm>
              <a:off x="1600200" y="3276600"/>
              <a:ext cx="457200" cy="3810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29" name="Rectangle 128"/>
            <p:cNvSpPr/>
            <p:nvPr/>
          </p:nvSpPr>
          <p:spPr>
            <a:xfrm>
              <a:off x="2057400" y="3276600"/>
              <a:ext cx="457200" cy="3810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30" name="Rectangle 129"/>
            <p:cNvSpPr/>
            <p:nvPr/>
          </p:nvSpPr>
          <p:spPr>
            <a:xfrm>
              <a:off x="1600200" y="3657600"/>
              <a:ext cx="457200" cy="685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31" name="Rectangle 130"/>
            <p:cNvSpPr/>
            <p:nvPr/>
          </p:nvSpPr>
          <p:spPr>
            <a:xfrm>
              <a:off x="2057400" y="3657600"/>
              <a:ext cx="457200" cy="685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32" name="Rectangle 131"/>
            <p:cNvSpPr/>
            <p:nvPr/>
          </p:nvSpPr>
          <p:spPr>
            <a:xfrm>
              <a:off x="1600200" y="4343400"/>
              <a:ext cx="457200" cy="3810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33" name="Rectangle 132"/>
            <p:cNvSpPr/>
            <p:nvPr/>
          </p:nvSpPr>
          <p:spPr>
            <a:xfrm>
              <a:off x="2057400" y="4343400"/>
              <a:ext cx="457200" cy="3810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34" name="Group 133"/>
          <p:cNvGrpSpPr/>
          <p:nvPr/>
        </p:nvGrpSpPr>
        <p:grpSpPr>
          <a:xfrm>
            <a:off x="7086600" y="2819400"/>
            <a:ext cx="1066800" cy="1981200"/>
            <a:chOff x="1524000" y="2819400"/>
            <a:chExt cx="1066800" cy="1981200"/>
          </a:xfrm>
        </p:grpSpPr>
        <p:sp>
          <p:nvSpPr>
            <p:cNvPr id="135" name="Rectangle 134"/>
            <p:cNvSpPr/>
            <p:nvPr/>
          </p:nvSpPr>
          <p:spPr>
            <a:xfrm>
              <a:off x="1524000" y="2819400"/>
              <a:ext cx="1066800" cy="1981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Rectangle 135"/>
            <p:cNvSpPr/>
            <p:nvPr/>
          </p:nvSpPr>
          <p:spPr>
            <a:xfrm>
              <a:off x="1600200" y="2895600"/>
              <a:ext cx="457200" cy="3810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63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37" name="Rectangle 136"/>
            <p:cNvSpPr/>
            <p:nvPr/>
          </p:nvSpPr>
          <p:spPr>
            <a:xfrm>
              <a:off x="2057400" y="2895600"/>
              <a:ext cx="457200" cy="3810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97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38" name="Rectangle 137"/>
            <p:cNvSpPr/>
            <p:nvPr/>
          </p:nvSpPr>
          <p:spPr>
            <a:xfrm>
              <a:off x="1600200" y="3276600"/>
              <a:ext cx="457200" cy="3810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39" name="Rectangle 138"/>
            <p:cNvSpPr/>
            <p:nvPr/>
          </p:nvSpPr>
          <p:spPr>
            <a:xfrm>
              <a:off x="2057400" y="3276600"/>
              <a:ext cx="457200" cy="3810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40" name="Rectangle 139"/>
            <p:cNvSpPr/>
            <p:nvPr/>
          </p:nvSpPr>
          <p:spPr>
            <a:xfrm>
              <a:off x="1600200" y="3657600"/>
              <a:ext cx="457200" cy="685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41" name="Rectangle 140"/>
            <p:cNvSpPr/>
            <p:nvPr/>
          </p:nvSpPr>
          <p:spPr>
            <a:xfrm>
              <a:off x="2057400" y="3657600"/>
              <a:ext cx="457200" cy="685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42" name="Rectangle 141"/>
            <p:cNvSpPr/>
            <p:nvPr/>
          </p:nvSpPr>
          <p:spPr>
            <a:xfrm>
              <a:off x="1600200" y="4343400"/>
              <a:ext cx="457200" cy="3810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43" name="Rectangle 142"/>
            <p:cNvSpPr/>
            <p:nvPr/>
          </p:nvSpPr>
          <p:spPr>
            <a:xfrm>
              <a:off x="2057400" y="4343400"/>
              <a:ext cx="457200" cy="3810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51" name="Group 150"/>
          <p:cNvGrpSpPr/>
          <p:nvPr/>
        </p:nvGrpSpPr>
        <p:grpSpPr>
          <a:xfrm>
            <a:off x="7848600" y="4191000"/>
            <a:ext cx="1066800" cy="1981200"/>
            <a:chOff x="1524000" y="2819400"/>
            <a:chExt cx="1066800" cy="1981200"/>
          </a:xfrm>
        </p:grpSpPr>
        <p:sp>
          <p:nvSpPr>
            <p:cNvPr id="152" name="Rectangle 151"/>
            <p:cNvSpPr/>
            <p:nvPr/>
          </p:nvSpPr>
          <p:spPr>
            <a:xfrm>
              <a:off x="1524000" y="2819400"/>
              <a:ext cx="1066800" cy="1981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Rectangle 152"/>
            <p:cNvSpPr/>
            <p:nvPr/>
          </p:nvSpPr>
          <p:spPr>
            <a:xfrm>
              <a:off x="1600200" y="2895600"/>
              <a:ext cx="457200" cy="3810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98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55" name="Rectangle 154"/>
            <p:cNvSpPr/>
            <p:nvPr/>
          </p:nvSpPr>
          <p:spPr>
            <a:xfrm>
              <a:off x="1600200" y="3276600"/>
              <a:ext cx="457200" cy="3810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57" name="Rectangle 156"/>
            <p:cNvSpPr/>
            <p:nvPr/>
          </p:nvSpPr>
          <p:spPr>
            <a:xfrm>
              <a:off x="1600200" y="3657600"/>
              <a:ext cx="457200" cy="685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59" name="Rectangle 158"/>
            <p:cNvSpPr/>
            <p:nvPr/>
          </p:nvSpPr>
          <p:spPr>
            <a:xfrm>
              <a:off x="1600200" y="4343400"/>
              <a:ext cx="457200" cy="3810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161" name="Arc 160"/>
          <p:cNvSpPr/>
          <p:nvPr/>
        </p:nvSpPr>
        <p:spPr>
          <a:xfrm>
            <a:off x="7772400" y="3352800"/>
            <a:ext cx="762000" cy="1447800"/>
          </a:xfrm>
          <a:prstGeom prst="arc">
            <a:avLst>
              <a:gd name="adj1" fmla="val 16096088"/>
              <a:gd name="adj2" fmla="val 956730"/>
            </a:avLst>
          </a:prstGeom>
          <a:ln w="25400"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" name="Rectangular Callout 161"/>
          <p:cNvSpPr/>
          <p:nvPr/>
        </p:nvSpPr>
        <p:spPr>
          <a:xfrm>
            <a:off x="6858000" y="914400"/>
            <a:ext cx="1676400" cy="1143000"/>
          </a:xfrm>
          <a:prstGeom prst="wedgeRectCallout">
            <a:avLst>
              <a:gd name="adj1" fmla="val -14772"/>
              <a:gd name="adj2" fmla="val 77315"/>
            </a:avLst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Insert new record with age 98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1" grpId="0" animBg="1"/>
      <p:bldP spid="16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/>
          <a:lstStyle/>
          <a:p>
            <a:r>
              <a:rPr lang="en-US" dirty="0" smtClean="0"/>
              <a:t>ISAM Facts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334000"/>
          </a:xfrm>
        </p:spPr>
        <p:txBody>
          <a:bodyPr>
            <a:normAutofit fontScale="85000" lnSpcReduction="20000"/>
          </a:bodyPr>
          <a:lstStyle/>
          <a:p>
            <a:r>
              <a:rPr lang="en-US" i="1" dirty="0" smtClean="0"/>
              <a:t>File creation</a:t>
            </a:r>
            <a:r>
              <a:rPr lang="en-US" dirty="0" smtClean="0"/>
              <a:t>:  Leaf (data) pages </a:t>
            </a:r>
            <a:r>
              <a:rPr lang="en-US" dirty="0" smtClean="0"/>
              <a:t>allocated sequentially</a:t>
            </a:r>
            <a:r>
              <a:rPr lang="en-US" dirty="0" smtClean="0"/>
              <a:t>, sorted by search key; then index </a:t>
            </a:r>
            <a:r>
              <a:rPr lang="en-US" dirty="0" smtClean="0"/>
              <a:t>pages </a:t>
            </a:r>
            <a:r>
              <a:rPr lang="en-US" dirty="0" smtClean="0"/>
              <a:t>allocated, then space for overflow pages.</a:t>
            </a:r>
          </a:p>
          <a:p>
            <a:r>
              <a:rPr lang="en-US" i="1" dirty="0" smtClean="0">
                <a:solidFill>
                  <a:schemeClr val="accent2"/>
                </a:solidFill>
              </a:rPr>
              <a:t>Index entries</a:t>
            </a:r>
            <a:r>
              <a:rPr lang="en-US" dirty="0" smtClean="0">
                <a:solidFill>
                  <a:schemeClr val="accent2"/>
                </a:solidFill>
              </a:rPr>
              <a:t>:  &lt;search key value, page id&gt;</a:t>
            </a:r>
            <a:r>
              <a:rPr lang="en-US" dirty="0" smtClean="0"/>
              <a:t>;  they   </a:t>
            </a:r>
            <a:r>
              <a:rPr lang="en-US" dirty="0" smtClean="0">
                <a:solidFill>
                  <a:schemeClr val="accent2"/>
                </a:solidFill>
              </a:rPr>
              <a:t>`direct’ search for </a:t>
            </a:r>
            <a:r>
              <a:rPr lang="en-US" i="1" dirty="0" smtClean="0">
                <a:solidFill>
                  <a:schemeClr val="accent2"/>
                </a:solidFill>
              </a:rPr>
              <a:t>data entries</a:t>
            </a:r>
            <a:r>
              <a:rPr lang="en-US" dirty="0" smtClean="0"/>
              <a:t>, which are in leaf pages.</a:t>
            </a:r>
          </a:p>
          <a:p>
            <a:r>
              <a:rPr lang="en-US" i="1" u="sng" dirty="0" smtClean="0"/>
              <a:t>Search</a:t>
            </a:r>
            <a:r>
              <a:rPr lang="en-US" dirty="0" smtClean="0"/>
              <a:t>:  Start at root; use key comparisons to go to leaf.  </a:t>
            </a:r>
            <a:r>
              <a:rPr lang="en-US" dirty="0" smtClean="0"/>
              <a:t>Cost=O(log </a:t>
            </a:r>
            <a:r>
              <a:rPr lang="en-US" baseline="-25000" dirty="0" smtClean="0"/>
              <a:t>F </a:t>
            </a:r>
            <a:r>
              <a:rPr lang="en-US" dirty="0" smtClean="0"/>
              <a:t>N) </a:t>
            </a:r>
            <a:r>
              <a:rPr lang="en-US" dirty="0" smtClean="0"/>
              <a:t>; F = # entries/index pg, N = # leaf pgs</a:t>
            </a:r>
          </a:p>
          <a:p>
            <a:r>
              <a:rPr lang="en-US" i="1" u="sng" dirty="0" smtClean="0"/>
              <a:t>Insert</a:t>
            </a:r>
            <a:r>
              <a:rPr lang="en-US" dirty="0" smtClean="0"/>
              <a:t>:  Find leaf data entry belongs to, and put it there</a:t>
            </a:r>
            <a:r>
              <a:rPr lang="en-US" dirty="0" smtClean="0"/>
              <a:t>. If full, allocate and put in overflow page</a:t>
            </a:r>
            <a:endParaRPr lang="en-US" dirty="0" smtClean="0"/>
          </a:p>
          <a:p>
            <a:r>
              <a:rPr lang="en-US" i="1" u="sng" dirty="0" smtClean="0"/>
              <a:t>Delete</a:t>
            </a:r>
            <a:r>
              <a:rPr lang="en-US" dirty="0" smtClean="0"/>
              <a:t>:  Find and remove from leaf; if empty overflow page, de-allocate. </a:t>
            </a:r>
            <a:endParaRPr lang="en-US" dirty="0" smtClean="0"/>
          </a:p>
          <a:p>
            <a:r>
              <a:rPr lang="en-US" dirty="0" smtClean="0">
                <a:solidFill>
                  <a:schemeClr val="accent2"/>
                </a:solidFill>
              </a:rPr>
              <a:t>Static tree structure</a:t>
            </a:r>
            <a:r>
              <a:rPr lang="en-US" dirty="0" smtClean="0"/>
              <a:t>:  inserts/deletes affect only leaf pages</a:t>
            </a:r>
            <a:r>
              <a:rPr lang="en-US" dirty="0" smtClean="0"/>
              <a:t>.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02/18/2010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Lipyeow Lim -- University of Hawaii at Manoa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85596-13C1-4CB9-B2C0-B82D4E28DECA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/>
              <a:t>B+ Tree Index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5181600" cy="51816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Insert/delete at log </a:t>
            </a:r>
            <a:r>
              <a:rPr lang="en-US" baseline="-25000" dirty="0" smtClean="0"/>
              <a:t>F</a:t>
            </a:r>
            <a:r>
              <a:rPr lang="en-US" dirty="0" smtClean="0"/>
              <a:t> N cost; keep tree </a:t>
            </a:r>
            <a:r>
              <a:rPr lang="en-US" i="1" dirty="0" smtClean="0">
                <a:solidFill>
                  <a:schemeClr val="accent2"/>
                </a:solidFill>
              </a:rPr>
              <a:t>height-balanced</a:t>
            </a:r>
            <a:r>
              <a:rPr lang="en-US" dirty="0" smtClean="0">
                <a:solidFill>
                  <a:schemeClr val="accent2"/>
                </a:solidFill>
              </a:rPr>
              <a:t>.   </a:t>
            </a:r>
            <a:r>
              <a:rPr lang="en-US" dirty="0" smtClean="0"/>
              <a:t>(F = </a:t>
            </a:r>
            <a:r>
              <a:rPr lang="en-US" dirty="0" err="1" smtClean="0"/>
              <a:t>fanout</a:t>
            </a:r>
            <a:r>
              <a:rPr lang="en-US" dirty="0" smtClean="0"/>
              <a:t>, N = # leaf pages)</a:t>
            </a:r>
          </a:p>
          <a:p>
            <a:r>
              <a:rPr lang="en-US" dirty="0" smtClean="0"/>
              <a:t>Minimum 50% occupancy (except for root).  Each node contains </a:t>
            </a:r>
            <a:r>
              <a:rPr lang="en-US" b="1" dirty="0" smtClean="0"/>
              <a:t>d</a:t>
            </a:r>
            <a:r>
              <a:rPr lang="en-US" dirty="0" smtClean="0"/>
              <a:t> &lt;=  </a:t>
            </a:r>
            <a:r>
              <a:rPr lang="en-US" i="1" u="sng" dirty="0" smtClean="0"/>
              <a:t>m</a:t>
            </a:r>
            <a:r>
              <a:rPr lang="en-US" dirty="0" smtClean="0"/>
              <a:t>  &lt;= 2</a:t>
            </a:r>
            <a:r>
              <a:rPr lang="en-US" b="1" dirty="0" smtClean="0"/>
              <a:t>d</a:t>
            </a:r>
            <a:r>
              <a:rPr lang="en-US" dirty="0" smtClean="0"/>
              <a:t> entries.  The parameter </a:t>
            </a:r>
            <a:r>
              <a:rPr lang="en-US" b="1" dirty="0" smtClean="0"/>
              <a:t>d</a:t>
            </a:r>
            <a:r>
              <a:rPr lang="en-US" dirty="0" smtClean="0"/>
              <a:t> is called the </a:t>
            </a:r>
            <a:r>
              <a:rPr lang="en-US" i="1" dirty="0" smtClean="0"/>
              <a:t>order</a:t>
            </a:r>
            <a:r>
              <a:rPr lang="en-US" dirty="0" smtClean="0"/>
              <a:t> of the tree.</a:t>
            </a:r>
          </a:p>
          <a:p>
            <a:r>
              <a:rPr lang="en-US" dirty="0" smtClean="0"/>
              <a:t>Supports equality and range-searches efficiently.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02/18/2010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Lipyeow Lim -- University of Hawaii at Manoa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85596-13C1-4CB9-B2C0-B82D4E28DECA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7" name="Isosceles Triangle 6"/>
          <p:cNvSpPr/>
          <p:nvPr/>
        </p:nvSpPr>
        <p:spPr>
          <a:xfrm>
            <a:off x="5943600" y="1447800"/>
            <a:ext cx="2590800" cy="15240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B+ Tree</a:t>
            </a:r>
          </a:p>
          <a:p>
            <a:pPr algn="ctr"/>
            <a:r>
              <a:rPr lang="en-US" sz="2000" dirty="0" smtClean="0"/>
              <a:t>Index</a:t>
            </a:r>
            <a:endParaRPr lang="en-US" sz="2000" dirty="0"/>
          </a:p>
        </p:txBody>
      </p:sp>
      <p:sp>
        <p:nvSpPr>
          <p:cNvPr id="8" name="Rectangle 7"/>
          <p:cNvSpPr/>
          <p:nvPr/>
        </p:nvSpPr>
        <p:spPr>
          <a:xfrm>
            <a:off x="5943600" y="3505200"/>
            <a:ext cx="533400" cy="533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731000" y="3505200"/>
            <a:ext cx="533400" cy="533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7518400" y="3505200"/>
            <a:ext cx="533400" cy="533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305800" y="3505200"/>
            <a:ext cx="533400" cy="533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Arrow Connector 12"/>
          <p:cNvCxnSpPr>
            <a:stCxn id="8" idx="3"/>
            <a:endCxn id="9" idx="1"/>
          </p:cNvCxnSpPr>
          <p:nvPr/>
        </p:nvCxnSpPr>
        <p:spPr>
          <a:xfrm>
            <a:off x="6477000" y="3771900"/>
            <a:ext cx="254000" cy="1588"/>
          </a:xfrm>
          <a:prstGeom prst="straightConnector1">
            <a:avLst/>
          </a:prstGeom>
          <a:ln w="254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9" idx="3"/>
            <a:endCxn id="10" idx="1"/>
          </p:cNvCxnSpPr>
          <p:nvPr/>
        </p:nvCxnSpPr>
        <p:spPr>
          <a:xfrm>
            <a:off x="7264400" y="3771900"/>
            <a:ext cx="254000" cy="1588"/>
          </a:xfrm>
          <a:prstGeom prst="straightConnector1">
            <a:avLst/>
          </a:prstGeom>
          <a:ln w="254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10" idx="3"/>
            <a:endCxn id="11" idx="1"/>
          </p:cNvCxnSpPr>
          <p:nvPr/>
        </p:nvCxnSpPr>
        <p:spPr>
          <a:xfrm>
            <a:off x="8051800" y="3771900"/>
            <a:ext cx="254000" cy="1588"/>
          </a:xfrm>
          <a:prstGeom prst="straightConnector1">
            <a:avLst/>
          </a:prstGeom>
          <a:ln w="254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endCxn id="8" idx="0"/>
          </p:cNvCxnSpPr>
          <p:nvPr/>
        </p:nvCxnSpPr>
        <p:spPr>
          <a:xfrm rot="5400000">
            <a:off x="6000750" y="3181350"/>
            <a:ext cx="533400" cy="114300"/>
          </a:xfrm>
          <a:prstGeom prst="straightConnector1">
            <a:avLst/>
          </a:prstGeom>
          <a:ln w="25400"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endCxn id="9" idx="0"/>
          </p:cNvCxnSpPr>
          <p:nvPr/>
        </p:nvCxnSpPr>
        <p:spPr>
          <a:xfrm rot="5400000">
            <a:off x="6737350" y="3232150"/>
            <a:ext cx="533400" cy="12700"/>
          </a:xfrm>
          <a:prstGeom prst="straightConnector1">
            <a:avLst/>
          </a:prstGeom>
          <a:ln w="25400"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endCxn id="10" idx="0"/>
          </p:cNvCxnSpPr>
          <p:nvPr/>
        </p:nvCxnSpPr>
        <p:spPr>
          <a:xfrm rot="16200000" flipH="1">
            <a:off x="7435850" y="3155950"/>
            <a:ext cx="533400" cy="165100"/>
          </a:xfrm>
          <a:prstGeom prst="straightConnector1">
            <a:avLst/>
          </a:prstGeom>
          <a:ln w="25400"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endCxn id="11" idx="0"/>
          </p:cNvCxnSpPr>
          <p:nvPr/>
        </p:nvCxnSpPr>
        <p:spPr>
          <a:xfrm rot="16200000" flipH="1">
            <a:off x="8172450" y="3105150"/>
            <a:ext cx="533400" cy="266700"/>
          </a:xfrm>
          <a:prstGeom prst="straightConnector1">
            <a:avLst/>
          </a:prstGeom>
          <a:ln w="25400"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5943600" y="4343400"/>
            <a:ext cx="268535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Data Entries/Leaf Pages</a:t>
            </a:r>
          </a:p>
          <a:p>
            <a:r>
              <a:rPr lang="en-US" dirty="0" smtClean="0"/>
              <a:t>(“Sequence Set”)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7848600" y="1600200"/>
            <a:ext cx="90281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Index </a:t>
            </a:r>
          </a:p>
          <a:p>
            <a:r>
              <a:rPr lang="en-US" dirty="0" smtClean="0"/>
              <a:t>Entries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/>
              <a:t>B+ Tree: Search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657600"/>
            <a:ext cx="8229600" cy="2468563"/>
          </a:xfrm>
        </p:spPr>
        <p:txBody>
          <a:bodyPr/>
          <a:lstStyle/>
          <a:p>
            <a:r>
              <a:rPr lang="en-US" dirty="0" smtClean="0"/>
              <a:t>Leaf entries store &lt;</a:t>
            </a:r>
            <a:r>
              <a:rPr lang="en-US" dirty="0" err="1" smtClean="0"/>
              <a:t>key,rid</a:t>
            </a:r>
            <a:r>
              <a:rPr lang="en-US" dirty="0" smtClean="0"/>
              <a:t>&gt; pairs</a:t>
            </a:r>
          </a:p>
          <a:p>
            <a:r>
              <a:rPr lang="en-US" dirty="0" smtClean="0"/>
              <a:t>What is the order ?</a:t>
            </a:r>
          </a:p>
          <a:p>
            <a:r>
              <a:rPr lang="en-US" dirty="0" smtClean="0"/>
              <a:t>Search for: age=5, age=15, age&gt;=24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02/18/2010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Lipyeow Lim -- University of Hawaii at Manoa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85596-13C1-4CB9-B2C0-B82D4E28DECA}" type="slidenum">
              <a:rPr lang="en-US" smtClean="0"/>
              <a:pPr/>
              <a:t>9</a:t>
            </a:fld>
            <a:endParaRPr lang="en-US"/>
          </a:p>
        </p:txBody>
      </p:sp>
      <p:grpSp>
        <p:nvGrpSpPr>
          <p:cNvPr id="294" name="Group 293"/>
          <p:cNvGrpSpPr/>
          <p:nvPr/>
        </p:nvGrpSpPr>
        <p:grpSpPr>
          <a:xfrm>
            <a:off x="152400" y="1295400"/>
            <a:ext cx="8839200" cy="1905000"/>
            <a:chOff x="152400" y="1905000"/>
            <a:chExt cx="8839200" cy="1905000"/>
          </a:xfrm>
        </p:grpSpPr>
        <p:cxnSp>
          <p:nvCxnSpPr>
            <p:cNvPr id="82" name="Straight Arrow Connector 81"/>
            <p:cNvCxnSpPr>
              <a:stCxn id="87" idx="2"/>
              <a:endCxn id="107" idx="0"/>
            </p:cNvCxnSpPr>
            <p:nvPr/>
          </p:nvCxnSpPr>
          <p:spPr>
            <a:xfrm rot="5400000">
              <a:off x="1557338" y="1481138"/>
              <a:ext cx="762000" cy="2371725"/>
            </a:xfrm>
            <a:prstGeom prst="straightConnector1">
              <a:avLst/>
            </a:prstGeom>
            <a:ln w="25400"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Arrow Connector 82"/>
            <p:cNvCxnSpPr>
              <a:stCxn id="165" idx="2"/>
              <a:endCxn id="210" idx="0"/>
            </p:cNvCxnSpPr>
            <p:nvPr/>
          </p:nvCxnSpPr>
          <p:spPr>
            <a:xfrm rot="16200000" flipH="1">
              <a:off x="4943475" y="2295525"/>
              <a:ext cx="762000" cy="742950"/>
            </a:xfrm>
            <a:prstGeom prst="straightConnector1">
              <a:avLst/>
            </a:prstGeom>
            <a:ln w="25400"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78" name="Group 177"/>
            <p:cNvGrpSpPr/>
            <p:nvPr/>
          </p:nvGrpSpPr>
          <p:grpSpPr>
            <a:xfrm>
              <a:off x="3048000" y="1905000"/>
              <a:ext cx="2590800" cy="381000"/>
              <a:chOff x="3886200" y="1143000"/>
              <a:chExt cx="2590800" cy="381000"/>
            </a:xfrm>
          </p:grpSpPr>
          <p:sp>
            <p:nvSpPr>
              <p:cNvPr id="85" name="Rectangle 84"/>
              <p:cNvSpPr/>
              <p:nvPr/>
            </p:nvSpPr>
            <p:spPr>
              <a:xfrm>
                <a:off x="4038600" y="1143000"/>
                <a:ext cx="457200" cy="381000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headEnd type="triangle"/>
                <a:tailEnd type="triangle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13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6" name="Rectangle 85"/>
              <p:cNvSpPr/>
              <p:nvPr/>
            </p:nvSpPr>
            <p:spPr>
              <a:xfrm>
                <a:off x="4495800" y="1143000"/>
                <a:ext cx="152400" cy="381000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headEnd type="triangle"/>
                <a:tailEnd type="triangle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7" name="Rectangle 86"/>
              <p:cNvSpPr/>
              <p:nvPr/>
            </p:nvSpPr>
            <p:spPr>
              <a:xfrm>
                <a:off x="3886200" y="1143000"/>
                <a:ext cx="152400" cy="381000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headEnd type="triangle"/>
                <a:tailEnd type="triangle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8" name="Rectangle 87"/>
              <p:cNvSpPr/>
              <p:nvPr/>
            </p:nvSpPr>
            <p:spPr>
              <a:xfrm>
                <a:off x="4648200" y="1143000"/>
                <a:ext cx="457200" cy="381000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headEnd type="triangle"/>
                <a:tailEnd type="triangle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17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9" name="Rectangle 88"/>
              <p:cNvSpPr/>
              <p:nvPr/>
            </p:nvSpPr>
            <p:spPr>
              <a:xfrm>
                <a:off x="5105400" y="1143000"/>
                <a:ext cx="152400" cy="381000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headEnd type="triangle"/>
                <a:tailEnd type="triangle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4" name="Rectangle 163"/>
              <p:cNvSpPr/>
              <p:nvPr/>
            </p:nvSpPr>
            <p:spPr>
              <a:xfrm>
                <a:off x="5257800" y="1143000"/>
                <a:ext cx="457200" cy="381000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headEnd type="triangle"/>
                <a:tailEnd type="triangle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24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65" name="Rectangle 164"/>
              <p:cNvSpPr/>
              <p:nvPr/>
            </p:nvSpPr>
            <p:spPr>
              <a:xfrm>
                <a:off x="5715000" y="1143000"/>
                <a:ext cx="152400" cy="381000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headEnd type="triangle"/>
                <a:tailEnd type="triangle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6" name="Rectangle 165"/>
              <p:cNvSpPr/>
              <p:nvPr/>
            </p:nvSpPr>
            <p:spPr>
              <a:xfrm>
                <a:off x="5867400" y="1143000"/>
                <a:ext cx="457200" cy="381000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headEnd type="triangle"/>
                <a:tailEnd type="triangle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30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67" name="Rectangle 166"/>
              <p:cNvSpPr/>
              <p:nvPr/>
            </p:nvSpPr>
            <p:spPr>
              <a:xfrm>
                <a:off x="6324600" y="1143000"/>
                <a:ext cx="152400" cy="381000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headEnd type="triangle"/>
                <a:tailEnd type="triangle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28" name="Group 227"/>
            <p:cNvGrpSpPr/>
            <p:nvPr/>
          </p:nvGrpSpPr>
          <p:grpSpPr>
            <a:xfrm>
              <a:off x="152400" y="3048000"/>
              <a:ext cx="1600200" cy="762000"/>
              <a:chOff x="304800" y="3200400"/>
              <a:chExt cx="1828800" cy="762000"/>
            </a:xfrm>
          </p:grpSpPr>
          <p:sp>
            <p:nvSpPr>
              <p:cNvPr id="106" name="Rectangle 105"/>
              <p:cNvSpPr/>
              <p:nvPr/>
            </p:nvSpPr>
            <p:spPr>
              <a:xfrm>
                <a:off x="304800" y="3200400"/>
                <a:ext cx="457200" cy="381000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headEnd type="triangle"/>
                <a:tailEnd type="triangle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2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7" name="Rectangle 106"/>
              <p:cNvSpPr/>
              <p:nvPr/>
            </p:nvSpPr>
            <p:spPr>
              <a:xfrm>
                <a:off x="762000" y="3200400"/>
                <a:ext cx="457200" cy="381000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headEnd type="triangle"/>
                <a:tailEnd type="triangle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3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8" name="Rectangle 107"/>
              <p:cNvSpPr/>
              <p:nvPr/>
            </p:nvSpPr>
            <p:spPr>
              <a:xfrm>
                <a:off x="304800" y="3581400"/>
                <a:ext cx="457200" cy="381000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headEnd type="triangle"/>
                <a:tailEnd type="triangle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9" name="Rectangle 108"/>
              <p:cNvSpPr/>
              <p:nvPr/>
            </p:nvSpPr>
            <p:spPr>
              <a:xfrm>
                <a:off x="762000" y="3581400"/>
                <a:ext cx="457200" cy="381000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headEnd type="triangle"/>
                <a:tailEnd type="triangle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80" name="Rectangle 179"/>
              <p:cNvSpPr/>
              <p:nvPr/>
            </p:nvSpPr>
            <p:spPr>
              <a:xfrm>
                <a:off x="1219200" y="3200400"/>
                <a:ext cx="457200" cy="381000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headEnd type="triangle"/>
                <a:tailEnd type="triangle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5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81" name="Rectangle 180"/>
              <p:cNvSpPr/>
              <p:nvPr/>
            </p:nvSpPr>
            <p:spPr>
              <a:xfrm>
                <a:off x="1676400" y="3200400"/>
                <a:ext cx="457200" cy="381000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headEnd type="triangle"/>
                <a:tailEnd type="triangle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7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82" name="Rectangle 181"/>
              <p:cNvSpPr/>
              <p:nvPr/>
            </p:nvSpPr>
            <p:spPr>
              <a:xfrm>
                <a:off x="1219200" y="3581400"/>
                <a:ext cx="457200" cy="381000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headEnd type="triangle"/>
                <a:tailEnd type="triangle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83" name="Rectangle 182"/>
              <p:cNvSpPr/>
              <p:nvPr/>
            </p:nvSpPr>
            <p:spPr>
              <a:xfrm>
                <a:off x="1676400" y="3581400"/>
                <a:ext cx="457200" cy="381000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headEnd type="triangle"/>
                <a:tailEnd type="triangle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29" name="Group 228"/>
            <p:cNvGrpSpPr/>
            <p:nvPr/>
          </p:nvGrpSpPr>
          <p:grpSpPr>
            <a:xfrm>
              <a:off x="1905000" y="3048000"/>
              <a:ext cx="1676400" cy="762000"/>
              <a:chOff x="2438400" y="3124200"/>
              <a:chExt cx="1828800" cy="762000"/>
            </a:xfrm>
          </p:grpSpPr>
          <p:sp>
            <p:nvSpPr>
              <p:cNvPr id="190" name="Rectangle 189"/>
              <p:cNvSpPr/>
              <p:nvPr/>
            </p:nvSpPr>
            <p:spPr>
              <a:xfrm>
                <a:off x="2438400" y="3124200"/>
                <a:ext cx="457200" cy="381000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headEnd type="triangle"/>
                <a:tailEnd type="triangle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14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1" name="Rectangle 190"/>
              <p:cNvSpPr/>
              <p:nvPr/>
            </p:nvSpPr>
            <p:spPr>
              <a:xfrm>
                <a:off x="2895600" y="3124200"/>
                <a:ext cx="457200" cy="381000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headEnd type="triangle"/>
                <a:tailEnd type="triangle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16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2" name="Rectangle 191"/>
              <p:cNvSpPr/>
              <p:nvPr/>
            </p:nvSpPr>
            <p:spPr>
              <a:xfrm>
                <a:off x="2438400" y="3505200"/>
                <a:ext cx="457200" cy="381000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headEnd type="triangle"/>
                <a:tailEnd type="triangle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3" name="Rectangle 192"/>
              <p:cNvSpPr/>
              <p:nvPr/>
            </p:nvSpPr>
            <p:spPr>
              <a:xfrm>
                <a:off x="2895600" y="3505200"/>
                <a:ext cx="457200" cy="381000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headEnd type="triangle"/>
                <a:tailEnd type="triangle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4" name="Rectangle 193"/>
              <p:cNvSpPr/>
              <p:nvPr/>
            </p:nvSpPr>
            <p:spPr>
              <a:xfrm>
                <a:off x="3352800" y="3124200"/>
                <a:ext cx="457200" cy="381000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headEnd type="triangle"/>
                <a:tailEnd type="triangle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5" name="Rectangle 194"/>
              <p:cNvSpPr/>
              <p:nvPr/>
            </p:nvSpPr>
            <p:spPr>
              <a:xfrm>
                <a:off x="3810000" y="3124200"/>
                <a:ext cx="457200" cy="381000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headEnd type="triangle"/>
                <a:tailEnd type="triangle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6" name="Rectangle 195"/>
              <p:cNvSpPr/>
              <p:nvPr/>
            </p:nvSpPr>
            <p:spPr>
              <a:xfrm>
                <a:off x="3352800" y="3505200"/>
                <a:ext cx="457200" cy="381000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headEnd type="triangle"/>
                <a:tailEnd type="triangle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7" name="Rectangle 196"/>
              <p:cNvSpPr/>
              <p:nvPr/>
            </p:nvSpPr>
            <p:spPr>
              <a:xfrm>
                <a:off x="3810000" y="3505200"/>
                <a:ext cx="457200" cy="381000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headEnd type="triangle"/>
                <a:tailEnd type="triangle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30" name="Group 229"/>
            <p:cNvGrpSpPr/>
            <p:nvPr/>
          </p:nvGrpSpPr>
          <p:grpSpPr>
            <a:xfrm>
              <a:off x="3733800" y="3048000"/>
              <a:ext cx="1676400" cy="762000"/>
              <a:chOff x="4419600" y="3124200"/>
              <a:chExt cx="1828800" cy="762000"/>
            </a:xfrm>
          </p:grpSpPr>
          <p:sp>
            <p:nvSpPr>
              <p:cNvPr id="200" name="Rectangle 199"/>
              <p:cNvSpPr/>
              <p:nvPr/>
            </p:nvSpPr>
            <p:spPr>
              <a:xfrm>
                <a:off x="4419600" y="3124200"/>
                <a:ext cx="457200" cy="381000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headEnd type="triangle"/>
                <a:tailEnd type="triangle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19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01" name="Rectangle 200"/>
              <p:cNvSpPr/>
              <p:nvPr/>
            </p:nvSpPr>
            <p:spPr>
              <a:xfrm>
                <a:off x="4876800" y="3124200"/>
                <a:ext cx="457200" cy="381000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headEnd type="triangle"/>
                <a:tailEnd type="triangle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20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02" name="Rectangle 201"/>
              <p:cNvSpPr/>
              <p:nvPr/>
            </p:nvSpPr>
            <p:spPr>
              <a:xfrm>
                <a:off x="4419600" y="3505200"/>
                <a:ext cx="457200" cy="381000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headEnd type="triangle"/>
                <a:tailEnd type="triangle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03" name="Rectangle 202"/>
              <p:cNvSpPr/>
              <p:nvPr/>
            </p:nvSpPr>
            <p:spPr>
              <a:xfrm>
                <a:off x="4876800" y="3505200"/>
                <a:ext cx="457200" cy="381000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headEnd type="triangle"/>
                <a:tailEnd type="triangle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04" name="Rectangle 203"/>
              <p:cNvSpPr/>
              <p:nvPr/>
            </p:nvSpPr>
            <p:spPr>
              <a:xfrm>
                <a:off x="5334000" y="3124200"/>
                <a:ext cx="457200" cy="381000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headEnd type="triangle"/>
                <a:tailEnd type="triangle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22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05" name="Rectangle 204"/>
              <p:cNvSpPr/>
              <p:nvPr/>
            </p:nvSpPr>
            <p:spPr>
              <a:xfrm>
                <a:off x="5791200" y="3124200"/>
                <a:ext cx="457200" cy="381000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headEnd type="triangle"/>
                <a:tailEnd type="triangle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06" name="Rectangle 205"/>
              <p:cNvSpPr/>
              <p:nvPr/>
            </p:nvSpPr>
            <p:spPr>
              <a:xfrm>
                <a:off x="5334000" y="3505200"/>
                <a:ext cx="457200" cy="381000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headEnd type="triangle"/>
                <a:tailEnd type="triangle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07" name="Rectangle 206"/>
              <p:cNvSpPr/>
              <p:nvPr/>
            </p:nvSpPr>
            <p:spPr>
              <a:xfrm>
                <a:off x="5791200" y="3505200"/>
                <a:ext cx="457200" cy="381000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headEnd type="triangle"/>
                <a:tailEnd type="triangle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31" name="Group 230"/>
            <p:cNvGrpSpPr/>
            <p:nvPr/>
          </p:nvGrpSpPr>
          <p:grpSpPr>
            <a:xfrm>
              <a:off x="5486400" y="3048000"/>
              <a:ext cx="1676400" cy="762000"/>
              <a:chOff x="6400800" y="3124200"/>
              <a:chExt cx="1828800" cy="762000"/>
            </a:xfrm>
          </p:grpSpPr>
          <p:sp>
            <p:nvSpPr>
              <p:cNvPr id="210" name="Rectangle 209"/>
              <p:cNvSpPr/>
              <p:nvPr/>
            </p:nvSpPr>
            <p:spPr>
              <a:xfrm>
                <a:off x="6400800" y="3124200"/>
                <a:ext cx="457200" cy="381000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headEnd type="triangle"/>
                <a:tailEnd type="triangle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24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11" name="Rectangle 210"/>
              <p:cNvSpPr/>
              <p:nvPr/>
            </p:nvSpPr>
            <p:spPr>
              <a:xfrm>
                <a:off x="6858000" y="3124200"/>
                <a:ext cx="457200" cy="381000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headEnd type="triangle"/>
                <a:tailEnd type="triangle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27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12" name="Rectangle 211"/>
              <p:cNvSpPr/>
              <p:nvPr/>
            </p:nvSpPr>
            <p:spPr>
              <a:xfrm>
                <a:off x="6400800" y="3505200"/>
                <a:ext cx="457200" cy="381000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headEnd type="triangle"/>
                <a:tailEnd type="triangle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13" name="Rectangle 212"/>
              <p:cNvSpPr/>
              <p:nvPr/>
            </p:nvSpPr>
            <p:spPr>
              <a:xfrm>
                <a:off x="6858000" y="3505200"/>
                <a:ext cx="457200" cy="381000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headEnd type="triangle"/>
                <a:tailEnd type="triangle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14" name="Rectangle 213"/>
              <p:cNvSpPr/>
              <p:nvPr/>
            </p:nvSpPr>
            <p:spPr>
              <a:xfrm>
                <a:off x="7315200" y="3124200"/>
                <a:ext cx="457200" cy="381000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headEnd type="triangle"/>
                <a:tailEnd type="triangle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29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15" name="Rectangle 214"/>
              <p:cNvSpPr/>
              <p:nvPr/>
            </p:nvSpPr>
            <p:spPr>
              <a:xfrm>
                <a:off x="7772400" y="3124200"/>
                <a:ext cx="457200" cy="381000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headEnd type="triangle"/>
                <a:tailEnd type="triangle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16" name="Rectangle 215"/>
              <p:cNvSpPr/>
              <p:nvPr/>
            </p:nvSpPr>
            <p:spPr>
              <a:xfrm>
                <a:off x="7315200" y="3505200"/>
                <a:ext cx="457200" cy="381000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headEnd type="triangle"/>
                <a:tailEnd type="triangle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17" name="Rectangle 216"/>
              <p:cNvSpPr/>
              <p:nvPr/>
            </p:nvSpPr>
            <p:spPr>
              <a:xfrm>
                <a:off x="7772400" y="3505200"/>
                <a:ext cx="457200" cy="381000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headEnd type="triangle"/>
                <a:tailEnd type="triangle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32" name="Group 231"/>
            <p:cNvGrpSpPr/>
            <p:nvPr/>
          </p:nvGrpSpPr>
          <p:grpSpPr>
            <a:xfrm>
              <a:off x="7239000" y="3048000"/>
              <a:ext cx="1752600" cy="762000"/>
              <a:chOff x="6934200" y="4419600"/>
              <a:chExt cx="1828800" cy="762000"/>
            </a:xfrm>
          </p:grpSpPr>
          <p:sp>
            <p:nvSpPr>
              <p:cNvPr id="220" name="Rectangle 219"/>
              <p:cNvSpPr/>
              <p:nvPr/>
            </p:nvSpPr>
            <p:spPr>
              <a:xfrm>
                <a:off x="6934200" y="4419600"/>
                <a:ext cx="457200" cy="381000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headEnd type="triangle"/>
                <a:tailEnd type="triangle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33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21" name="Rectangle 220"/>
              <p:cNvSpPr/>
              <p:nvPr/>
            </p:nvSpPr>
            <p:spPr>
              <a:xfrm>
                <a:off x="7391400" y="4419600"/>
                <a:ext cx="457200" cy="381000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headEnd type="triangle"/>
                <a:tailEnd type="triangle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34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22" name="Rectangle 221"/>
              <p:cNvSpPr/>
              <p:nvPr/>
            </p:nvSpPr>
            <p:spPr>
              <a:xfrm>
                <a:off x="6934200" y="4800600"/>
                <a:ext cx="457200" cy="381000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headEnd type="triangle"/>
                <a:tailEnd type="triangle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23" name="Rectangle 222"/>
              <p:cNvSpPr/>
              <p:nvPr/>
            </p:nvSpPr>
            <p:spPr>
              <a:xfrm>
                <a:off x="7391400" y="4800600"/>
                <a:ext cx="457200" cy="381000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headEnd type="triangle"/>
                <a:tailEnd type="triangle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24" name="Rectangle 223"/>
              <p:cNvSpPr/>
              <p:nvPr/>
            </p:nvSpPr>
            <p:spPr>
              <a:xfrm>
                <a:off x="7848600" y="4419600"/>
                <a:ext cx="457200" cy="381000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headEnd type="triangle"/>
                <a:tailEnd type="triangle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38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25" name="Rectangle 224"/>
              <p:cNvSpPr/>
              <p:nvPr/>
            </p:nvSpPr>
            <p:spPr>
              <a:xfrm>
                <a:off x="8305800" y="4419600"/>
                <a:ext cx="457200" cy="381000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headEnd type="triangle"/>
                <a:tailEnd type="triangle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39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26" name="Rectangle 225"/>
              <p:cNvSpPr/>
              <p:nvPr/>
            </p:nvSpPr>
            <p:spPr>
              <a:xfrm>
                <a:off x="7848600" y="4800600"/>
                <a:ext cx="457200" cy="381000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headEnd type="triangle"/>
                <a:tailEnd type="triangle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27" name="Rectangle 226"/>
              <p:cNvSpPr/>
              <p:nvPr/>
            </p:nvSpPr>
            <p:spPr>
              <a:xfrm>
                <a:off x="8305800" y="4800600"/>
                <a:ext cx="457200" cy="381000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headEnd type="triangle"/>
                <a:tailEnd type="triangle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282" name="Straight Arrow Connector 281"/>
            <p:cNvCxnSpPr>
              <a:stCxn id="86" idx="2"/>
              <a:endCxn id="191" idx="0"/>
            </p:cNvCxnSpPr>
            <p:nvPr/>
          </p:nvCxnSpPr>
          <p:spPr>
            <a:xfrm rot="5400000">
              <a:off x="2752725" y="2066925"/>
              <a:ext cx="762000" cy="1200150"/>
            </a:xfrm>
            <a:prstGeom prst="straightConnector1">
              <a:avLst/>
            </a:prstGeom>
            <a:ln w="25400"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6" name="Straight Arrow Connector 285"/>
            <p:cNvCxnSpPr>
              <a:stCxn id="89" idx="2"/>
              <a:endCxn id="200" idx="0"/>
            </p:cNvCxnSpPr>
            <p:nvPr/>
          </p:nvCxnSpPr>
          <p:spPr>
            <a:xfrm rot="5400000">
              <a:off x="3762375" y="2466975"/>
              <a:ext cx="762000" cy="400050"/>
            </a:xfrm>
            <a:prstGeom prst="straightConnector1">
              <a:avLst/>
            </a:prstGeom>
            <a:ln w="25400"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1" name="Straight Arrow Connector 290"/>
            <p:cNvCxnSpPr>
              <a:stCxn id="167" idx="2"/>
              <a:endCxn id="221" idx="0"/>
            </p:cNvCxnSpPr>
            <p:nvPr/>
          </p:nvCxnSpPr>
          <p:spPr>
            <a:xfrm rot="16200000" flipH="1">
              <a:off x="6348412" y="1500187"/>
              <a:ext cx="762000" cy="2333625"/>
            </a:xfrm>
            <a:prstGeom prst="straightConnector1">
              <a:avLst/>
            </a:prstGeom>
            <a:ln w="25400"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56" name="Arc 355"/>
          <p:cNvSpPr/>
          <p:nvPr/>
        </p:nvSpPr>
        <p:spPr>
          <a:xfrm>
            <a:off x="1600200" y="2209800"/>
            <a:ext cx="533400" cy="533400"/>
          </a:xfrm>
          <a:prstGeom prst="arc">
            <a:avLst>
              <a:gd name="adj1" fmla="val 10937442"/>
              <a:gd name="adj2" fmla="val 0"/>
            </a:avLst>
          </a:prstGeom>
          <a:ln w="254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7" name="Arc 356"/>
          <p:cNvSpPr/>
          <p:nvPr/>
        </p:nvSpPr>
        <p:spPr>
          <a:xfrm>
            <a:off x="3276600" y="2209800"/>
            <a:ext cx="533400" cy="533400"/>
          </a:xfrm>
          <a:prstGeom prst="arc">
            <a:avLst>
              <a:gd name="adj1" fmla="val 10937442"/>
              <a:gd name="adj2" fmla="val 0"/>
            </a:avLst>
          </a:prstGeom>
          <a:ln w="254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8" name="Arc 357"/>
          <p:cNvSpPr/>
          <p:nvPr/>
        </p:nvSpPr>
        <p:spPr>
          <a:xfrm>
            <a:off x="4953000" y="2209800"/>
            <a:ext cx="533400" cy="533400"/>
          </a:xfrm>
          <a:prstGeom prst="arc">
            <a:avLst>
              <a:gd name="adj1" fmla="val 10937442"/>
              <a:gd name="adj2" fmla="val 0"/>
            </a:avLst>
          </a:prstGeom>
          <a:ln w="254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9" name="Arc 358"/>
          <p:cNvSpPr/>
          <p:nvPr/>
        </p:nvSpPr>
        <p:spPr>
          <a:xfrm>
            <a:off x="6781800" y="2209800"/>
            <a:ext cx="533400" cy="533400"/>
          </a:xfrm>
          <a:prstGeom prst="arc">
            <a:avLst>
              <a:gd name="adj1" fmla="val 10937442"/>
              <a:gd name="adj2" fmla="val 0"/>
            </a:avLst>
          </a:prstGeom>
          <a:ln w="254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CS 421 Spring 2010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ICS 421 Spring 2010</Template>
  <TotalTime>167</TotalTime>
  <Words>1272</Words>
  <Application>Microsoft Office PowerPoint</Application>
  <PresentationFormat>On-screen Show (4:3)</PresentationFormat>
  <Paragraphs>364</Paragraphs>
  <Slides>16</Slides>
  <Notes>16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ICS 421 Spring 2010</vt:lpstr>
      <vt:lpstr>ICS 421 Spring 2010 Indexing (1)</vt:lpstr>
      <vt:lpstr>How to speed up queries?</vt:lpstr>
      <vt:lpstr>Binary Search Trees</vt:lpstr>
      <vt:lpstr>Indexes</vt:lpstr>
      <vt:lpstr>Indexed Sequential Access Method (ISAM)</vt:lpstr>
      <vt:lpstr>ISAM: Example</vt:lpstr>
      <vt:lpstr>ISAM Facts</vt:lpstr>
      <vt:lpstr>B+ Tree Index</vt:lpstr>
      <vt:lpstr>B+ Tree: Search Example</vt:lpstr>
      <vt:lpstr>Inserting a new data entry</vt:lpstr>
      <vt:lpstr>Example: Insert 8*</vt:lpstr>
      <vt:lpstr>Deleting a data entry</vt:lpstr>
      <vt:lpstr>Miscellaneous</vt:lpstr>
      <vt:lpstr>Bulk Loading a B+ Tree</vt:lpstr>
      <vt:lpstr>Bulk Loading (cont.)</vt:lpstr>
      <vt:lpstr>Creating Indexes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ICS 421 Spring 2010 Indexing (1)</dc:title>
  <dc:creator>Lipyeow Lim</dc:creator>
  <cp:lastModifiedBy>Lipyeow Lim</cp:lastModifiedBy>
  <cp:revision>19</cp:revision>
  <dcterms:created xsi:type="dcterms:W3CDTF">2010-02-17T22:37:51Z</dcterms:created>
  <dcterms:modified xsi:type="dcterms:W3CDTF">2010-02-18T01:25:04Z</dcterms:modified>
</cp:coreProperties>
</file>