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94" r:id="rId3"/>
    <p:sldId id="295" r:id="rId4"/>
    <p:sldId id="282" r:id="rId5"/>
    <p:sldId id="297" r:id="rId6"/>
    <p:sldId id="299" r:id="rId7"/>
    <p:sldId id="298" r:id="rId8"/>
    <p:sldId id="300" r:id="rId9"/>
    <p:sldId id="293" r:id="rId10"/>
    <p:sldId id="286" r:id="rId11"/>
    <p:sldId id="258" r:id="rId12"/>
    <p:sldId id="283" r:id="rId13"/>
    <p:sldId id="284" r:id="rId14"/>
    <p:sldId id="285" r:id="rId15"/>
    <p:sldId id="257" r:id="rId16"/>
    <p:sldId id="259" r:id="rId17"/>
    <p:sldId id="261" r:id="rId18"/>
    <p:sldId id="279" r:id="rId19"/>
    <p:sldId id="266" r:id="rId20"/>
    <p:sldId id="290" r:id="rId21"/>
    <p:sldId id="288" r:id="rId22"/>
    <p:sldId id="271" r:id="rId23"/>
    <p:sldId id="272" r:id="rId24"/>
    <p:sldId id="273" r:id="rId25"/>
    <p:sldId id="274" r:id="rId26"/>
    <p:sldId id="275" r:id="rId27"/>
    <p:sldId id="291" r:id="rId28"/>
    <p:sldId id="276" r:id="rId29"/>
    <p:sldId id="287" r:id="rId30"/>
    <p:sldId id="277" r:id="rId31"/>
    <p:sldId id="278" r:id="rId32"/>
    <p:sldId id="289" r:id="rId33"/>
    <p:sldId id="296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59" autoAdjust="0"/>
  </p:normalViewPr>
  <p:slideViewPr>
    <p:cSldViewPr>
      <p:cViewPr varScale="1">
        <p:scale>
          <a:sx n="83" d="100"/>
          <a:sy n="83" d="100"/>
        </p:scale>
        <p:origin x="-7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DA2D3-1E71-4349-BE55-2D800C2AC85E}" type="datetimeFigureOut">
              <a:rPr lang="en-US" smtClean="0"/>
              <a:t>2/1/16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E0BFE-233C-3548-9442-8C81FE511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3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516164C-73EE-4A5A-AEB2-3421369AEB54}" type="datetimeFigureOut">
              <a:rPr lang="en-US"/>
              <a:pPr/>
              <a:t>2/1/16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0376813-3E7A-4BF7-A8B2-EB66D4DE25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400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6813-3E7A-4BF7-A8B2-EB66D4DE252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6813-3E7A-4BF7-A8B2-EB66D4DE252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6813-3E7A-4BF7-A8B2-EB66D4DE252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6813-3E7A-4BF7-A8B2-EB66D4DE252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6813-3E7A-4BF7-A8B2-EB66D4DE252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6813-3E7A-4BF7-A8B2-EB66D4DE252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6813-3E7A-4BF7-A8B2-EB66D4DE252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6813-3E7A-4BF7-A8B2-EB66D4DE252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6813-3E7A-4BF7-A8B2-EB66D4DE252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6813-3E7A-4BF7-A8B2-EB66D4DE252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6813-3E7A-4BF7-A8B2-EB66D4DE252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6813-3E7A-4BF7-A8B2-EB66D4DE252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6813-3E7A-4BF7-A8B2-EB66D4DE252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6813-3E7A-4BF7-A8B2-EB66D4DE252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6813-3E7A-4BF7-A8B2-EB66D4DE252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6813-3E7A-4BF7-A8B2-EB66D4DE252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6813-3E7A-4BF7-A8B2-EB66D4DE252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6813-3E7A-4BF7-A8B2-EB66D4DE252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6813-3E7A-4BF7-A8B2-EB66D4DE252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6813-3E7A-4BF7-A8B2-EB66D4DE252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6813-3E7A-4BF7-A8B2-EB66D4DE252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4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smtClean="0"/>
              <a:t>=Wo9arZs21WI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6813-3E7A-4BF7-A8B2-EB66D4DE252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53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6813-3E7A-4BF7-A8B2-EB66D4DE252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6813-3E7A-4BF7-A8B2-EB66D4DE252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3B4F8-ECA2-4162-820E-F3D910BB2DA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3B4F8-ECA2-4162-820E-F3D910BB2DA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6813-3E7A-4BF7-A8B2-EB66D4DE252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810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75B65-A670-4911-A7CB-4CAE0C46D2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1CF0C-7116-4E90-AE8C-938A4BC213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AB27E-7F66-4A0A-AAD7-5BE02EF63F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2EA0A-7120-44ED-85C4-2A1ED99A75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512F1-EDC5-4AE7-A706-79421416C8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C1B78-1450-44D0-A5BD-445BF452B4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72332-176C-4279-BAFC-87B6C65A7C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5DB97-3F65-4F9D-86E1-1EDC69DB36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F1533-E015-48BD-B5A9-33FB43BC34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417AD-8E00-4AAA-9D4B-07F9EDED0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E1BE2-6902-4F7D-8A9F-ADA5439733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10/22/2013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D344D22-DF42-4193-8DBF-EB8713B9687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Microsoft_Word_97_-_2004_Document2.doc"/><Relationship Id="rId5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3800"/>
            <a:ext cx="9144000" cy="4464844"/>
          </a:xfrm>
          <a:prstGeom prst="rect">
            <a:avLst/>
          </a:prstGeom>
        </p:spPr>
      </p:pic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28600" y="1828800"/>
            <a:ext cx="8686800" cy="177165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ICS 101 Spring 2016</a:t>
            </a: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5400" b="1" dirty="0" smtClean="0">
                <a:solidFill>
                  <a:schemeClr val="bg1"/>
                </a:solidFill>
              </a:rPr>
              <a:t>Data Management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696200" cy="17526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FF"/>
                </a:solidFill>
              </a:rPr>
              <a:t>Assoc. Prof.  </a:t>
            </a:r>
            <a:r>
              <a:rPr lang="en-US" dirty="0" err="1" smtClean="0">
                <a:solidFill>
                  <a:srgbClr val="FFFFFF"/>
                </a:solidFill>
              </a:rPr>
              <a:t>Lipyeow</a:t>
            </a:r>
            <a:r>
              <a:rPr lang="en-US" dirty="0" smtClean="0">
                <a:solidFill>
                  <a:srgbClr val="FFFFFF"/>
                </a:solidFill>
              </a:rPr>
              <a:t> Lim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FF"/>
                </a:solidFill>
              </a:rPr>
              <a:t>Information &amp; Computer Science Department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FF"/>
                </a:solidFill>
              </a:rPr>
              <a:t>University of Hawaii at </a:t>
            </a:r>
            <a:r>
              <a:rPr lang="en-US" dirty="0" err="1" smtClean="0">
                <a:solidFill>
                  <a:srgbClr val="FFFFFF"/>
                </a:solidFill>
              </a:rPr>
              <a:t>Manoa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E3CB-9798-41F5-A006-0656CA0439A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The Data Management Problem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EA0A-7120-44ED-85C4-2A1ED99A75B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6" name="Picture 4" descr="C:\Users\lipyeow\AppData\Local\Microsoft\Windows\Temporary Internet Files\Content.IE5\624ZX99Z\MC90044152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066800"/>
            <a:ext cx="1873250" cy="1600200"/>
          </a:xfrm>
          <a:prstGeom prst="rect">
            <a:avLst/>
          </a:prstGeom>
          <a:noFill/>
        </p:spPr>
      </p:pic>
      <p:pic>
        <p:nvPicPr>
          <p:cNvPr id="3077" name="Picture 5" descr="C:\Users\lipyeow\AppData\Local\Microsoft\Windows\Temporary Internet Files\Content.IE5\WA81XVWV\MP90044829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343400"/>
            <a:ext cx="1143000" cy="1719558"/>
          </a:xfrm>
          <a:prstGeom prst="rect">
            <a:avLst/>
          </a:prstGeom>
          <a:noFill/>
        </p:spPr>
      </p:pic>
      <p:pic>
        <p:nvPicPr>
          <p:cNvPr id="3079" name="Picture 7" descr="http://www.preservebeachaccess.org/media/collage_of_photo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495800"/>
            <a:ext cx="1185083" cy="1440417"/>
          </a:xfrm>
          <a:prstGeom prst="rect">
            <a:avLst/>
          </a:prstGeom>
          <a:noFill/>
        </p:spPr>
      </p:pic>
      <p:pic>
        <p:nvPicPr>
          <p:cNvPr id="3080" name="Picture 8" descr="C:\Users\lipyeow\AppData\Local\Microsoft\Windows\Temporary Internet Files\Content.IE5\624ZX99Z\MP900400656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4572000"/>
            <a:ext cx="1436370" cy="1149096"/>
          </a:xfrm>
          <a:prstGeom prst="rect">
            <a:avLst/>
          </a:prstGeom>
          <a:noFill/>
        </p:spPr>
      </p:pic>
      <p:pic>
        <p:nvPicPr>
          <p:cNvPr id="3083" name="Picture 11" descr="http://www.jkcreative.com/assets/businessform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4419600"/>
            <a:ext cx="1464174" cy="1476376"/>
          </a:xfrm>
          <a:prstGeom prst="rect">
            <a:avLst/>
          </a:prstGeom>
          <a:noFill/>
        </p:spPr>
      </p:pic>
      <p:pic>
        <p:nvPicPr>
          <p:cNvPr id="3085" name="Picture 13" descr="http://x.digitalavenues.com/uploads/OAK%20Analytic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4572000"/>
            <a:ext cx="1841682" cy="1163609"/>
          </a:xfrm>
          <a:prstGeom prst="rect">
            <a:avLst/>
          </a:prstGeom>
          <a:noFill/>
        </p:spPr>
      </p:pic>
      <p:sp>
        <p:nvSpPr>
          <p:cNvPr id="16" name="Rounded Rectangular Callout 15"/>
          <p:cNvSpPr/>
          <p:nvPr/>
        </p:nvSpPr>
        <p:spPr>
          <a:xfrm>
            <a:off x="457200" y="1219200"/>
            <a:ext cx="2590800" cy="685800"/>
          </a:xfrm>
          <a:prstGeom prst="wedgeRoundRectCallout">
            <a:avLst>
              <a:gd name="adj1" fmla="val 87472"/>
              <a:gd name="adj2" fmla="val 754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 is the photo I took last Christmas ?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457200" y="1981200"/>
            <a:ext cx="2667000" cy="609600"/>
          </a:xfrm>
          <a:prstGeom prst="wedgeRoundRectCallout">
            <a:avLst>
              <a:gd name="adj1" fmla="val 80417"/>
              <a:gd name="adj2" fmla="val 328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 did I read about  “Turing Machines” ?</a:t>
            </a:r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457200" y="2667000"/>
            <a:ext cx="2667000" cy="609600"/>
          </a:xfrm>
          <a:prstGeom prst="wedgeRoundRectCallout">
            <a:avLst>
              <a:gd name="adj1" fmla="val 80912"/>
              <a:gd name="adj2" fmla="val -442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 is the invoice for this computer ?</a:t>
            </a:r>
            <a:endParaRPr lang="en-US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457200" y="3352800"/>
            <a:ext cx="2743200" cy="609600"/>
          </a:xfrm>
          <a:prstGeom prst="wedgeRoundRectCallout">
            <a:avLst>
              <a:gd name="adj1" fmla="val 90041"/>
              <a:gd name="adj2" fmla="val -889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Which product is the most profitable ?</a:t>
            </a:r>
            <a:endParaRPr lang="en-US" dirty="0"/>
          </a:p>
        </p:txBody>
      </p:sp>
      <p:sp>
        <p:nvSpPr>
          <p:cNvPr id="20" name="Line Callout 1 19"/>
          <p:cNvSpPr/>
          <p:nvPr/>
        </p:nvSpPr>
        <p:spPr>
          <a:xfrm>
            <a:off x="6324600" y="1219200"/>
            <a:ext cx="2286000" cy="685800"/>
          </a:xfrm>
          <a:prstGeom prst="borderCallout1">
            <a:avLst>
              <a:gd name="adj1" fmla="val 54211"/>
              <a:gd name="adj2" fmla="val -3227"/>
              <a:gd name="adj3" fmla="val 54344"/>
              <a:gd name="adj4" fmla="val -3024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Line Callout 1 20"/>
          <p:cNvSpPr/>
          <p:nvPr/>
        </p:nvSpPr>
        <p:spPr>
          <a:xfrm>
            <a:off x="6324600" y="2057400"/>
            <a:ext cx="2286000" cy="685800"/>
          </a:xfrm>
          <a:prstGeom prst="borderCallout1">
            <a:avLst>
              <a:gd name="adj1" fmla="val 86835"/>
              <a:gd name="adj2" fmla="val -4078"/>
              <a:gd name="adj3" fmla="val 133777"/>
              <a:gd name="adj4" fmla="val -8727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Queries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Line Callout 1 21"/>
          <p:cNvSpPr/>
          <p:nvPr/>
        </p:nvSpPr>
        <p:spPr>
          <a:xfrm>
            <a:off x="6324600" y="3581400"/>
            <a:ext cx="2286000" cy="685800"/>
          </a:xfrm>
          <a:prstGeom prst="borderCallout1">
            <a:avLst>
              <a:gd name="adj1" fmla="val 64140"/>
              <a:gd name="adj2" fmla="val -4078"/>
              <a:gd name="adj3" fmla="val 111082"/>
              <a:gd name="adj4" fmla="val -6258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Up-Down Arrow 23"/>
          <p:cNvSpPr/>
          <p:nvPr/>
        </p:nvSpPr>
        <p:spPr>
          <a:xfrm>
            <a:off x="7239000" y="2819400"/>
            <a:ext cx="457200" cy="609600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What is a database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pPr marL="431800" indent="-323850">
              <a:buSzPct val="45000"/>
              <a:buFont typeface="Wingdings" pitchFamily="-111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database</a:t>
            </a:r>
            <a:r>
              <a:rPr lang="en-US" dirty="0" smtClean="0"/>
              <a:t> : a collection of related data.</a:t>
            </a:r>
          </a:p>
          <a:p>
            <a:pPr marL="863600" lvl="1" indent="-323850">
              <a:buSzPct val="45000"/>
              <a:buFont typeface="Wingdings" pitchFamily="-111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Represents some aspect of the real world (aka universe of discourse).</a:t>
            </a:r>
          </a:p>
          <a:p>
            <a:pPr marL="863600" lvl="1" indent="-323850">
              <a:buSzPct val="45000"/>
              <a:buFont typeface="Wingdings" pitchFamily="-111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Logically coherent collection of data</a:t>
            </a:r>
          </a:p>
          <a:p>
            <a:pPr marL="863600" lvl="1" indent="-323850">
              <a:buSzPct val="45000"/>
              <a:buFont typeface="Wingdings" pitchFamily="-111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Designed and built for specific purpose </a:t>
            </a:r>
          </a:p>
          <a:p>
            <a:pPr marL="431800" indent="-323850">
              <a:spcBef>
                <a:spcPts val="700"/>
              </a:spcBef>
              <a:buSzPct val="45000"/>
              <a:buFont typeface="Wingdings" pitchFamily="-111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data model</a:t>
            </a:r>
            <a:r>
              <a:rPr lang="en-US" b="1" i="1" dirty="0" smtClean="0">
                <a:solidFill>
                  <a:srgbClr val="FC0128"/>
                </a:solidFill>
              </a:rPr>
              <a:t> </a:t>
            </a:r>
            <a:r>
              <a:rPr lang="en-US" dirty="0" smtClean="0"/>
              <a:t>is a collection of concepts for describing/organizing the data.</a:t>
            </a:r>
          </a:p>
          <a:p>
            <a:pPr marL="431800" indent="-323850">
              <a:spcBef>
                <a:spcPts val="700"/>
              </a:spcBef>
              <a:buSzPct val="45000"/>
              <a:buFont typeface="Wingdings" pitchFamily="-111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A</a:t>
            </a:r>
            <a:r>
              <a:rPr lang="en-US" dirty="0" smtClean="0">
                <a:solidFill>
                  <a:srgbClr val="FC0128"/>
                </a:solidFill>
              </a:rPr>
              <a:t> </a:t>
            </a:r>
            <a:r>
              <a:rPr lang="en-US" b="1" dirty="0" smtClean="0">
                <a:solidFill>
                  <a:srgbClr val="FC0128"/>
                </a:solidFill>
              </a:rPr>
              <a:t>schema</a:t>
            </a:r>
            <a:r>
              <a:rPr lang="en-US" i="1" dirty="0" smtClean="0">
                <a:solidFill>
                  <a:srgbClr val="FC0128"/>
                </a:solidFill>
              </a:rPr>
              <a:t> </a:t>
            </a:r>
            <a:r>
              <a:rPr lang="en-US" dirty="0" smtClean="0"/>
              <a:t>is a description of a particular collection of data, using the a given data model.</a:t>
            </a:r>
          </a:p>
          <a:p>
            <a:pPr marL="431800" indent="-323850">
              <a:buSzPct val="45000"/>
              <a:buFont typeface="Wingdings" pitchFamily="-111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EA0A-7120-44ED-85C4-2A1ED99A75B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Relational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 dirty="0" smtClean="0">
                <a:solidFill>
                  <a:srgbClr val="CF0E30"/>
                </a:solidFill>
              </a:rPr>
              <a:t>Relational database</a:t>
            </a:r>
            <a:r>
              <a:rPr lang="en-US" i="1" dirty="0" smtClean="0"/>
              <a:t>:</a:t>
            </a:r>
            <a:r>
              <a:rPr lang="en-US" i="1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a set of </a:t>
            </a:r>
            <a:r>
              <a:rPr lang="en-US" i="1" dirty="0" smtClean="0">
                <a:solidFill>
                  <a:srgbClr val="C00000"/>
                </a:solidFill>
              </a:rPr>
              <a:t>relations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A</a:t>
            </a:r>
            <a:r>
              <a:rPr lang="en-US" i="1" dirty="0" smtClean="0">
                <a:solidFill>
                  <a:srgbClr val="CF0E30"/>
                </a:solidFill>
              </a:rPr>
              <a:t> relation</a:t>
            </a:r>
            <a:r>
              <a:rPr lang="en-US" dirty="0" smtClean="0"/>
              <a:t> is made up of 2 parts:</a:t>
            </a:r>
            <a:endParaRPr lang="en-US" i="1" dirty="0" smtClean="0">
              <a:solidFill>
                <a:srgbClr val="CF0E30"/>
              </a:solidFill>
            </a:endParaRPr>
          </a:p>
          <a:p>
            <a:pPr lvl="1">
              <a:lnSpc>
                <a:spcPct val="90000"/>
              </a:lnSpc>
              <a:buSzPct val="75000"/>
            </a:pPr>
            <a:r>
              <a:rPr lang="en-US" i="1" dirty="0" smtClean="0">
                <a:solidFill>
                  <a:srgbClr val="CF0E30"/>
                </a:solidFill>
              </a:rPr>
              <a:t>Instance</a:t>
            </a:r>
            <a:r>
              <a:rPr lang="en-US" dirty="0" smtClean="0"/>
              <a:t> : a </a:t>
            </a:r>
            <a:r>
              <a:rPr lang="en-US" i="1" dirty="0" smtClean="0">
                <a:solidFill>
                  <a:srgbClr val="CF0E30"/>
                </a:solidFill>
              </a:rPr>
              <a:t>table</a:t>
            </a:r>
            <a:r>
              <a:rPr lang="en-US" dirty="0" smtClean="0">
                <a:solidFill>
                  <a:srgbClr val="CF0E30"/>
                </a:solidFill>
              </a:rPr>
              <a:t>,</a:t>
            </a:r>
            <a:r>
              <a:rPr lang="en-US" dirty="0" smtClean="0"/>
              <a:t> with rows and columns. </a:t>
            </a:r>
            <a:br>
              <a:rPr lang="en-US" dirty="0" smtClean="0"/>
            </a:br>
            <a:r>
              <a:rPr lang="en-US" dirty="0" smtClean="0"/>
              <a:t>#Rows = </a:t>
            </a:r>
            <a:r>
              <a:rPr lang="en-US" i="1" dirty="0" smtClean="0">
                <a:solidFill>
                  <a:srgbClr val="CF0E30"/>
                </a:solidFill>
              </a:rPr>
              <a:t>cardinality</a:t>
            </a:r>
            <a:r>
              <a:rPr lang="en-US" dirty="0" smtClean="0">
                <a:solidFill>
                  <a:srgbClr val="CF0E30"/>
                </a:solidFill>
              </a:rPr>
              <a:t>, </a:t>
            </a:r>
            <a:r>
              <a:rPr lang="en-US" dirty="0" smtClean="0"/>
              <a:t>#fields = </a:t>
            </a:r>
            <a:r>
              <a:rPr lang="en-US" i="1" dirty="0" smtClean="0">
                <a:solidFill>
                  <a:srgbClr val="CF0E30"/>
                </a:solidFill>
              </a:rPr>
              <a:t>degree / </a:t>
            </a:r>
            <a:r>
              <a:rPr lang="en-US" i="1" dirty="0" err="1" smtClean="0">
                <a:solidFill>
                  <a:srgbClr val="CF0E30"/>
                </a:solidFill>
              </a:rPr>
              <a:t>arity</a:t>
            </a:r>
            <a:r>
              <a:rPr lang="en-US" i="1" dirty="0" smtClean="0">
                <a:solidFill>
                  <a:srgbClr val="CF0E30"/>
                </a:solidFill>
              </a:rPr>
              <a:t>.</a:t>
            </a:r>
            <a:endParaRPr lang="en-US" dirty="0" smtClean="0"/>
          </a:p>
          <a:p>
            <a:pPr lvl="1">
              <a:lnSpc>
                <a:spcPct val="90000"/>
              </a:lnSpc>
              <a:buSzPct val="75000"/>
            </a:pPr>
            <a:r>
              <a:rPr lang="en-US" i="1" dirty="0" smtClean="0">
                <a:solidFill>
                  <a:srgbClr val="CF0E30"/>
                </a:solidFill>
              </a:rPr>
              <a:t>Schema </a:t>
            </a:r>
            <a:r>
              <a:rPr lang="en-US" dirty="0" smtClean="0"/>
              <a:t>:</a:t>
            </a:r>
            <a:r>
              <a:rPr lang="en-US" i="1" dirty="0" smtClean="0"/>
              <a:t> </a:t>
            </a:r>
            <a:r>
              <a:rPr lang="en-US" dirty="0" smtClean="0"/>
              <a:t>specifies</a:t>
            </a:r>
            <a:r>
              <a:rPr lang="en-US" i="1" dirty="0" smtClean="0"/>
              <a:t> </a:t>
            </a:r>
            <a:r>
              <a:rPr lang="en-US" dirty="0" smtClean="0"/>
              <a:t>name of relation, plus name and </a:t>
            </a:r>
            <a:r>
              <a:rPr lang="en-US" dirty="0" smtClean="0">
                <a:solidFill>
                  <a:srgbClr val="C00000"/>
                </a:solidFill>
              </a:rPr>
              <a:t>domain/type</a:t>
            </a:r>
            <a:r>
              <a:rPr lang="en-US" dirty="0" smtClean="0"/>
              <a:t> of each column or attribute.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E.G. Students(</a:t>
            </a:r>
            <a:r>
              <a:rPr lang="en-US" dirty="0" err="1" smtClean="0"/>
              <a:t>sid</a:t>
            </a:r>
            <a:r>
              <a:rPr lang="en-US" dirty="0" smtClean="0"/>
              <a:t>: string, name: string, login: string,                        age: integer, </a:t>
            </a:r>
            <a:r>
              <a:rPr lang="en-US" dirty="0" err="1" smtClean="0"/>
              <a:t>gpa</a:t>
            </a:r>
            <a:r>
              <a:rPr lang="en-US" dirty="0" smtClean="0"/>
              <a:t>: real).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Can think of a relation as a </a:t>
            </a:r>
            <a:r>
              <a:rPr lang="en-US" i="1" dirty="0" smtClean="0">
                <a:solidFill>
                  <a:srgbClr val="CF0E30"/>
                </a:solidFill>
              </a:rPr>
              <a:t>set</a:t>
            </a:r>
            <a:r>
              <a:rPr lang="en-US" i="1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of rows or </a:t>
            </a:r>
            <a:r>
              <a:rPr lang="en-US" i="1" dirty="0" err="1" smtClean="0">
                <a:solidFill>
                  <a:srgbClr val="CF0E30"/>
                </a:solidFill>
              </a:rPr>
              <a:t>tuples</a:t>
            </a:r>
            <a:r>
              <a:rPr lang="en-US" i="1" dirty="0" smtClean="0">
                <a:solidFill>
                  <a:srgbClr val="CF0E30"/>
                </a:solidFill>
              </a:rPr>
              <a:t> </a:t>
            </a:r>
            <a:r>
              <a:rPr lang="en-US" dirty="0" smtClean="0"/>
              <a:t>(i.e., all rows are distinct).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5596-13C1-4CB9-B2C0-B82D4E28DEC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Instance of Students 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3923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Q1. What is the cardinality of the relation instance?</a:t>
            </a:r>
          </a:p>
          <a:p>
            <a:pPr lvl="1">
              <a:buNone/>
            </a:pPr>
            <a:r>
              <a:rPr lang="en-US" dirty="0" smtClean="0"/>
              <a:t>(a) 1	(b) 2		(c) 3		(d) 4</a:t>
            </a:r>
          </a:p>
          <a:p>
            <a:endParaRPr lang="en-US" dirty="0" smtClean="0"/>
          </a:p>
          <a:p>
            <a:r>
              <a:rPr lang="en-US" dirty="0" smtClean="0"/>
              <a:t>Q2. What is the degree/</a:t>
            </a:r>
            <a:r>
              <a:rPr lang="en-US" dirty="0" err="1" smtClean="0"/>
              <a:t>arity</a:t>
            </a:r>
            <a:r>
              <a:rPr lang="en-US" dirty="0" smtClean="0"/>
              <a:t> of the relation instance?</a:t>
            </a:r>
          </a:p>
          <a:p>
            <a:pPr lvl="1">
              <a:buNone/>
            </a:pPr>
            <a:r>
              <a:rPr lang="en-US" dirty="0" smtClean="0"/>
              <a:t>(a) 2	(b) 3		(c) 4		(d) 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5596-13C1-4CB9-B2C0-B82D4E28DECA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2050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1066800" y="1447800"/>
          <a:ext cx="6791325" cy="252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4" imgW="6807200" imgH="2540000" progId="Word.Document.8">
                  <p:embed/>
                </p:oleObj>
              </mc:Choice>
              <mc:Fallback>
                <p:oleObj name="Document" r:id="rId4" imgW="6807200" imgH="2540000" progId="Word.Documen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447800"/>
                        <a:ext cx="6791325" cy="252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the relational model useful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828800"/>
          </a:xfrm>
        </p:spPr>
        <p:txBody>
          <a:bodyPr/>
          <a:lstStyle/>
          <a:p>
            <a:r>
              <a:rPr lang="en-US" dirty="0" smtClean="0"/>
              <a:t>Supports simple and powerful query capabilities!</a:t>
            </a:r>
          </a:p>
          <a:p>
            <a:r>
              <a:rPr lang="en-US" dirty="0" smtClean="0"/>
              <a:t>Structured Query Language (SQL)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EA0A-7120-44ED-85C4-2A1ED99A75B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3124200"/>
            <a:ext cx="41148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SELECT</a:t>
            </a:r>
            <a:r>
              <a:rPr lang="en-US" sz="2400" dirty="0" smtClean="0"/>
              <a:t> </a:t>
            </a:r>
            <a:r>
              <a:rPr lang="en-US" sz="2400" dirty="0" err="1" smtClean="0"/>
              <a:t>S.sname</a:t>
            </a:r>
            <a:endParaRPr lang="en-US" sz="2400" i="1" dirty="0" smtClean="0"/>
          </a:p>
          <a:p>
            <a:r>
              <a:rPr lang="en-US" sz="2400" b="1" dirty="0" smtClean="0"/>
              <a:t>FROM</a:t>
            </a:r>
            <a:r>
              <a:rPr lang="en-US" sz="2400" dirty="0" smtClean="0"/>
              <a:t>  Students S</a:t>
            </a:r>
            <a:endParaRPr lang="en-US" sz="2400" i="1" dirty="0" smtClean="0"/>
          </a:p>
          <a:p>
            <a:r>
              <a:rPr lang="en-US" sz="2400" b="1" dirty="0" smtClean="0"/>
              <a:t>WHERE</a:t>
            </a:r>
            <a:r>
              <a:rPr lang="en-US" sz="2400" dirty="0" smtClean="0"/>
              <a:t>  S.gpa&gt;3.5</a:t>
            </a:r>
            <a:endParaRPr lang="en-US" sz="2400" i="1" dirty="0"/>
          </a:p>
        </p:txBody>
      </p:sp>
      <p:graphicFrame>
        <p:nvGraphicFramePr>
          <p:cNvPr id="2050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276600" y="4419600"/>
          <a:ext cx="5334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Document" r:id="rId4" imgW="6807200" imgH="2540000" progId="Word.Document.8">
                  <p:embed/>
                </p:oleObj>
              </mc:Choice>
              <mc:Fallback>
                <p:oleObj name="Document" r:id="rId4" imgW="6807200" imgH="2540000" progId="Word.Documen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419600"/>
                        <a:ext cx="53340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What is a DBMS 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database management system (DBMS)</a:t>
            </a:r>
            <a:r>
              <a:rPr lang="en-US" dirty="0" smtClean="0"/>
              <a:t> is a </a:t>
            </a:r>
            <a:r>
              <a:rPr lang="en-US" i="1" u="sng" dirty="0" smtClean="0"/>
              <a:t>collection of programs </a:t>
            </a:r>
            <a:r>
              <a:rPr lang="en-US" dirty="0" smtClean="0"/>
              <a:t>that enables users to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Create</a:t>
            </a:r>
            <a:r>
              <a:rPr lang="en-US" dirty="0" smtClean="0"/>
              <a:t> new DBs and specify the structure using data definition language (DDL)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Query</a:t>
            </a:r>
            <a:r>
              <a:rPr lang="en-US" dirty="0" smtClean="0"/>
              <a:t> data using a query language or data manipulation language (DML)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Store</a:t>
            </a:r>
            <a:r>
              <a:rPr lang="en-US" dirty="0" smtClean="0"/>
              <a:t> very large amounts of data</a:t>
            </a:r>
          </a:p>
          <a:p>
            <a:pPr lvl="1"/>
            <a:r>
              <a:rPr lang="en-US" dirty="0" smtClean="0"/>
              <a:t>Support </a:t>
            </a:r>
            <a:r>
              <a:rPr lang="en-US" dirty="0" smtClean="0">
                <a:solidFill>
                  <a:srgbClr val="FF0000"/>
                </a:solidFill>
              </a:rPr>
              <a:t>durability</a:t>
            </a:r>
            <a:r>
              <a:rPr lang="en-US" dirty="0" smtClean="0"/>
              <a:t> in the face of failures, errors, misuse</a:t>
            </a:r>
          </a:p>
          <a:p>
            <a:pPr lvl="1"/>
            <a:r>
              <a:rPr lang="en-US" dirty="0" smtClean="0"/>
              <a:t>Control </a:t>
            </a:r>
            <a:r>
              <a:rPr lang="en-US" dirty="0" smtClean="0">
                <a:solidFill>
                  <a:srgbClr val="FF0000"/>
                </a:solidFill>
              </a:rPr>
              <a:t>concurrent </a:t>
            </a:r>
            <a:r>
              <a:rPr lang="en-US" dirty="0" smtClean="0"/>
              <a:t>access to data from many users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2EE0-5229-4FFC-B0D4-221A66BDB768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Types of Databases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191000" cy="5135563"/>
          </a:xfrm>
        </p:spPr>
        <p:txBody>
          <a:bodyPr>
            <a:normAutofit lnSpcReduction="10000"/>
          </a:bodyPr>
          <a:lstStyle/>
          <a:p>
            <a:pPr marL="431800" indent="-323850">
              <a:buSzPct val="45000"/>
              <a:buFont typeface="Wingdings" pitchFamily="-111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dirty="0" smtClean="0"/>
              <a:t>On-line Transaction Processing (</a:t>
            </a:r>
            <a:r>
              <a:rPr lang="en-US" dirty="0" smtClean="0">
                <a:solidFill>
                  <a:srgbClr val="FF0000"/>
                </a:solidFill>
              </a:rPr>
              <a:t>OLTP</a:t>
            </a:r>
            <a:r>
              <a:rPr lang="en-US" dirty="0" smtClean="0"/>
              <a:t>)</a:t>
            </a:r>
          </a:p>
          <a:p>
            <a:pPr marL="831850" lvl="1" indent="-323850">
              <a:buSzPct val="45000"/>
              <a:buFont typeface="Wingdings" pitchFamily="-111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dirty="0" smtClean="0"/>
              <a:t>Banking</a:t>
            </a:r>
          </a:p>
          <a:p>
            <a:pPr marL="831850" lvl="1" indent="-323850">
              <a:buSzPct val="45000"/>
              <a:buFont typeface="Wingdings" pitchFamily="-111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dirty="0" smtClean="0"/>
              <a:t>Airline reservations</a:t>
            </a:r>
          </a:p>
          <a:p>
            <a:pPr marL="831850" lvl="1" indent="-323850">
              <a:buSzPct val="45000"/>
              <a:buFont typeface="Wingdings" pitchFamily="-111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dirty="0" smtClean="0"/>
              <a:t>Corporate records</a:t>
            </a:r>
          </a:p>
          <a:p>
            <a:pPr marL="431800" indent="-323850">
              <a:buSzPct val="45000"/>
              <a:buFont typeface="Wingdings" pitchFamily="-111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dirty="0" smtClean="0"/>
              <a:t>On-line Analytical Processing (</a:t>
            </a:r>
            <a:r>
              <a:rPr lang="en-US" dirty="0" smtClean="0">
                <a:solidFill>
                  <a:srgbClr val="FF0000"/>
                </a:solidFill>
              </a:rPr>
              <a:t>OLAP</a:t>
            </a:r>
            <a:r>
              <a:rPr lang="en-US" dirty="0" smtClean="0"/>
              <a:t>)</a:t>
            </a:r>
          </a:p>
          <a:p>
            <a:pPr marL="863600" lvl="1" indent="-323850">
              <a:buSzPct val="45000"/>
              <a:buFont typeface="Wingdings" pitchFamily="-111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dirty="0" smtClean="0"/>
              <a:t>Data warehouses, data marts</a:t>
            </a:r>
          </a:p>
          <a:p>
            <a:pPr marL="863600" lvl="1" indent="-323850">
              <a:buSzPct val="45000"/>
              <a:buFont typeface="Wingdings" pitchFamily="-111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dirty="0" smtClean="0"/>
              <a:t>Business intelligence (BI)</a:t>
            </a:r>
          </a:p>
          <a:p>
            <a:pPr marL="431800" indent="-323850">
              <a:buSzPct val="45000"/>
              <a:buFont typeface="Wingdings" pitchFamily="-111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dirty="0" smtClean="0"/>
              <a:t>Specialized databases</a:t>
            </a:r>
          </a:p>
          <a:p>
            <a:pPr marL="863600" lvl="1" indent="-323850">
              <a:buSzPct val="45000"/>
              <a:buFont typeface="Wingdings" pitchFamily="-111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dirty="0" smtClean="0"/>
              <a:t>Multimedia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267200" cy="5135563"/>
          </a:xfrm>
        </p:spPr>
        <p:txBody>
          <a:bodyPr/>
          <a:lstStyle/>
          <a:p>
            <a:pPr marL="863600" lvl="1" indent="-323850">
              <a:buSzPct val="45000"/>
              <a:buFont typeface="Wingdings" pitchFamily="-111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dirty="0" smtClean="0"/>
              <a:t>XML</a:t>
            </a:r>
          </a:p>
          <a:p>
            <a:pPr marL="863600" lvl="1" indent="-323850">
              <a:buSzPct val="45000"/>
              <a:buFont typeface="Wingdings" pitchFamily="-111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dirty="0" smtClean="0"/>
              <a:t>Geographical Information Systems (GIS)</a:t>
            </a:r>
          </a:p>
          <a:p>
            <a:pPr marL="863600" lvl="1" indent="-323850">
              <a:buSzPct val="45000"/>
              <a:buFont typeface="Wingdings" pitchFamily="-111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dirty="0" smtClean="0"/>
              <a:t>Real-time databases (telecom industry)</a:t>
            </a:r>
          </a:p>
          <a:p>
            <a:pPr marL="431800" indent="-323850">
              <a:buSzPct val="45000"/>
              <a:buFont typeface="Wingdings" pitchFamily="-111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dirty="0" smtClean="0"/>
              <a:t>Special Applications</a:t>
            </a:r>
          </a:p>
          <a:p>
            <a:pPr marL="863600" lvl="1" indent="-323850">
              <a:buSzPct val="45000"/>
              <a:buFont typeface="Wingdings" pitchFamily="-111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dirty="0" smtClean="0"/>
              <a:t>Customer Relationship Management (CRM)</a:t>
            </a:r>
          </a:p>
          <a:p>
            <a:pPr marL="863600" lvl="1" indent="-323850">
              <a:buSzPct val="45000"/>
              <a:buFont typeface="Wingdings" pitchFamily="-111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dirty="0" smtClean="0"/>
              <a:t>Enterprise Resource Planning (ERP)</a:t>
            </a:r>
          </a:p>
          <a:p>
            <a:pPr marL="431800" indent="-323850">
              <a:buSzPct val="45000"/>
              <a:buFont typeface="Wingdings" pitchFamily="-111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dirty="0" smtClean="0"/>
              <a:t>Hosted DB Services</a:t>
            </a:r>
          </a:p>
          <a:p>
            <a:pPr marL="863600" lvl="1" indent="-323850">
              <a:buSzPct val="45000"/>
              <a:buFont typeface="Wingdings" pitchFamily="-111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dirty="0" smtClean="0"/>
              <a:t>Amazon, </a:t>
            </a:r>
            <a:r>
              <a:rPr lang="en-US" dirty="0" err="1" smtClean="0"/>
              <a:t>Salesforce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EA0A-7120-44ED-85C4-2A1ED99A75B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of History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85000" lnSpcReduction="10000"/>
          </a:bodyPr>
          <a:lstStyle/>
          <a:p>
            <a:pPr marL="431800" indent="-323850">
              <a:buSzPct val="45000"/>
              <a:buFont typeface="Wingdings" pitchFamily="-111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1970 </a:t>
            </a:r>
            <a:r>
              <a:rPr lang="en-US" dirty="0" smtClean="0">
                <a:solidFill>
                  <a:srgbClr val="FF0000"/>
                </a:solidFill>
              </a:rPr>
              <a:t>Edgar F </a:t>
            </a:r>
            <a:r>
              <a:rPr lang="en-US" dirty="0" err="1" smtClean="0">
                <a:solidFill>
                  <a:srgbClr val="FF0000"/>
                </a:solidFill>
              </a:rPr>
              <a:t>Codd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(aka “Ted”) invented the </a:t>
            </a:r>
            <a:r>
              <a:rPr lang="en-US" dirty="0" smtClean="0">
                <a:solidFill>
                  <a:srgbClr val="FF0000"/>
                </a:solidFill>
              </a:rPr>
              <a:t>relational model </a:t>
            </a:r>
            <a:r>
              <a:rPr lang="en-US" dirty="0" smtClean="0"/>
              <a:t>in the seminal paper “</a:t>
            </a:r>
            <a:r>
              <a:rPr lang="en-US" dirty="0" smtClean="0">
                <a:ea typeface="Arial" pitchFamily="-111" charset="0"/>
                <a:cs typeface="Arial" pitchFamily="-111" charset="0"/>
              </a:rPr>
              <a:t>A Relational Model of Data for Large Shared Data Banks”</a:t>
            </a:r>
          </a:p>
          <a:p>
            <a:pPr marL="741363" lvl="1" indent="-284163">
              <a:spcBef>
                <a:spcPts val="600"/>
              </a:spcBef>
              <a:buClr>
                <a:srgbClr val="005400"/>
              </a:buClr>
              <a:buSzPct val="75000"/>
              <a:buFont typeface="Wingdings" pitchFamily="-111" charset="2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Main concept:  </a:t>
            </a:r>
            <a:r>
              <a:rPr lang="en-US" i="1" u="sng" dirty="0" smtClean="0">
                <a:solidFill>
                  <a:srgbClr val="FC0128"/>
                </a:solidFill>
              </a:rPr>
              <a:t>relation</a:t>
            </a:r>
            <a:r>
              <a:rPr lang="en-US" dirty="0" smtClean="0"/>
              <a:t> = a table with rows and columns.</a:t>
            </a:r>
          </a:p>
          <a:p>
            <a:pPr marL="741363" lvl="1" indent="-284163">
              <a:spcBef>
                <a:spcPts val="600"/>
              </a:spcBef>
              <a:buClr>
                <a:srgbClr val="005400"/>
              </a:buClr>
              <a:buSzPct val="75000"/>
              <a:buFont typeface="Wingdings" pitchFamily="-111" charset="2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Every relation has a </a:t>
            </a:r>
            <a:r>
              <a:rPr lang="en-US" i="1" u="sng" dirty="0" smtClean="0">
                <a:solidFill>
                  <a:srgbClr val="FC0128"/>
                </a:solidFill>
              </a:rPr>
              <a:t>schema</a:t>
            </a:r>
            <a:r>
              <a:rPr lang="en-US" dirty="0" smtClean="0"/>
              <a:t>, which describes the columns.</a:t>
            </a:r>
            <a:endParaRPr lang="en-US" dirty="0" smtClean="0">
              <a:ea typeface="Arial" pitchFamily="-111" charset="0"/>
              <a:cs typeface="Arial" pitchFamily="-111" charset="0"/>
            </a:endParaRPr>
          </a:p>
          <a:p>
            <a:pPr marL="431800" indent="-323850">
              <a:buSzPct val="45000"/>
              <a:buFont typeface="Wingdings" pitchFamily="-111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ea typeface="Arial" pitchFamily="-111" charset="0"/>
                <a:cs typeface="Arial" pitchFamily="-111" charset="0"/>
              </a:rPr>
              <a:t>Prior 1970, no standard data model. </a:t>
            </a:r>
          </a:p>
          <a:p>
            <a:pPr marL="831850" lvl="1" indent="-323850">
              <a:buSzPct val="45000"/>
              <a:buFont typeface="Wingdings" pitchFamily="-111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ea typeface="Arial" pitchFamily="-111" charset="0"/>
                <a:cs typeface="Arial" pitchFamily="-111" charset="0"/>
              </a:rPr>
              <a:t>Network model used by </a:t>
            </a:r>
            <a:r>
              <a:rPr lang="en-US" dirty="0" err="1" smtClean="0">
                <a:ea typeface="Arial" pitchFamily="-111" charset="0"/>
                <a:cs typeface="Arial" pitchFamily="-111" charset="0"/>
              </a:rPr>
              <a:t>Codasyl</a:t>
            </a:r>
            <a:endParaRPr lang="en-US" dirty="0" smtClean="0">
              <a:ea typeface="Arial" pitchFamily="-111" charset="0"/>
              <a:cs typeface="Arial" pitchFamily="-111" charset="0"/>
            </a:endParaRPr>
          </a:p>
          <a:p>
            <a:pPr marL="831850" lvl="1" indent="-323850">
              <a:buSzPct val="45000"/>
              <a:buFont typeface="Wingdings" pitchFamily="-111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ea typeface="Arial" pitchFamily="-111" charset="0"/>
                <a:cs typeface="Arial" pitchFamily="-111" charset="0"/>
              </a:rPr>
              <a:t>Hierarchical model used by IMS</a:t>
            </a:r>
          </a:p>
          <a:p>
            <a:pPr marL="431800" indent="-323850">
              <a:buSzPct val="45000"/>
              <a:buFont typeface="Wingdings" pitchFamily="-111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ea typeface="Arial" pitchFamily="-111" charset="0"/>
                <a:cs typeface="Arial" pitchFamily="-111" charset="0"/>
              </a:rPr>
              <a:t>After 1970, IBM built System R as proof-of-concept for relational model and used </a:t>
            </a:r>
            <a:r>
              <a:rPr lang="en-US" b="1" dirty="0" smtClean="0">
                <a:solidFill>
                  <a:srgbClr val="FF0000"/>
                </a:solidFill>
                <a:ea typeface="Arial" pitchFamily="-111" charset="0"/>
                <a:cs typeface="Arial" pitchFamily="-111" charset="0"/>
              </a:rPr>
              <a:t>SQL</a:t>
            </a:r>
            <a:r>
              <a:rPr lang="en-US" dirty="0" smtClean="0">
                <a:ea typeface="Arial" pitchFamily="-111" charset="0"/>
                <a:cs typeface="Arial" pitchFamily="-111" charset="0"/>
              </a:rPr>
              <a:t> as the query language. SQL eventually became a standard.   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1B78-1450-44D0-A5BD-445BF452B4A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Transactions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i="1" u="sng" dirty="0" smtClean="0">
                <a:solidFill>
                  <a:schemeClr val="accent2"/>
                </a:solidFill>
              </a:rPr>
              <a:t>transaction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is the DBMS’s abstract view of a user program:  a sequence of reads and writes.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User 1 views available seats and reserves seat 22A.</a:t>
            </a:r>
          </a:p>
          <a:p>
            <a:r>
              <a:rPr lang="en-US" dirty="0" smtClean="0"/>
              <a:t>A DBMS supports </a:t>
            </a:r>
            <a:r>
              <a:rPr lang="en-US" dirty="0" smtClean="0">
                <a:solidFill>
                  <a:schemeClr val="accent2"/>
                </a:solidFill>
              </a:rPr>
              <a:t>multiple users</a:t>
            </a:r>
            <a:r>
              <a:rPr lang="en-US" dirty="0" smtClean="0"/>
              <a:t>, </a:t>
            </a:r>
            <a:r>
              <a:rPr lang="en-US" dirty="0" err="1" smtClean="0"/>
              <a:t>ie</a:t>
            </a:r>
            <a:r>
              <a:rPr lang="en-US" dirty="0" smtClean="0"/>
              <a:t>, multiple transactions may be running </a:t>
            </a:r>
            <a:r>
              <a:rPr lang="en-US" dirty="0" smtClean="0">
                <a:solidFill>
                  <a:schemeClr val="accent2"/>
                </a:solidFill>
              </a:rPr>
              <a:t>concurrently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User 2 views available seats and reserves seat 22A.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User 3 views available seats and reserves seat 23D.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2EE0-5229-4FFC-B0D4-221A66BDB768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 Properties of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tomicity</a:t>
            </a:r>
            <a:r>
              <a:rPr lang="en-US" dirty="0" smtClean="0"/>
              <a:t> : all-or-nothing execution of transactions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onsistency</a:t>
            </a:r>
            <a:r>
              <a:rPr lang="en-US" dirty="0" smtClean="0"/>
              <a:t>:  constraints on data elements is preserved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solation</a:t>
            </a:r>
            <a:r>
              <a:rPr lang="en-US" dirty="0" smtClean="0"/>
              <a:t>: each transaction executes as if no other transaction is executing concurrently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urability</a:t>
            </a:r>
            <a:r>
              <a:rPr lang="en-US" dirty="0" smtClean="0"/>
              <a:t>: effect of an executed transaction must never be lost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EA0A-7120-44ED-85C4-2A1ED99A75B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Survey Question:  </a:t>
            </a:r>
            <a:r>
              <a:rPr lang="en-US" dirty="0" smtClean="0"/>
              <a:t>What do you think data management is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How to file papers in a file cabinet.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How to put </a:t>
            </a:r>
            <a:r>
              <a:rPr lang="en-US" dirty="0" smtClean="0"/>
              <a:t>data files </a:t>
            </a:r>
            <a:r>
              <a:rPr lang="en-US" dirty="0" smtClean="0"/>
              <a:t>in the right directories on your computer.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How to organize, store, and find data using computers.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How to ensure that your data cannot be accessed or altered by an unauthorized person.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EA0A-7120-44ED-85C4-2A1ED99A75B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63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Q3. </a:t>
            </a:r>
            <a:r>
              <a:rPr lang="en-US" dirty="0" smtClean="0"/>
              <a:t>Why use a DBMS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The data is too large to manage in excel files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 do not want to write my own programs to find something in the data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 do not want to write my own program to manage multiple users and transactions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All of the above.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EA0A-7120-44ED-85C4-2A1ED99A75B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The Data Management Problem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EA0A-7120-44ED-85C4-2A1ED99A75B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076" name="Picture 4" descr="C:\Users\lipyeow\AppData\Local\Microsoft\Windows\Temporary Internet Files\Content.IE5\624ZX99Z\MC90044152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066800"/>
            <a:ext cx="1873250" cy="1600200"/>
          </a:xfrm>
          <a:prstGeom prst="rect">
            <a:avLst/>
          </a:prstGeom>
          <a:noFill/>
        </p:spPr>
      </p:pic>
      <p:pic>
        <p:nvPicPr>
          <p:cNvPr id="3077" name="Picture 5" descr="C:\Users\lipyeow\AppData\Local\Microsoft\Windows\Temporary Internet Files\Content.IE5\WA81XVWV\MP90044829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343400"/>
            <a:ext cx="1143000" cy="1719558"/>
          </a:xfrm>
          <a:prstGeom prst="rect">
            <a:avLst/>
          </a:prstGeom>
          <a:noFill/>
        </p:spPr>
      </p:pic>
      <p:pic>
        <p:nvPicPr>
          <p:cNvPr id="3079" name="Picture 7" descr="http://www.preservebeachaccess.org/media/collage_of_photo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495800"/>
            <a:ext cx="1185083" cy="1440417"/>
          </a:xfrm>
          <a:prstGeom prst="rect">
            <a:avLst/>
          </a:prstGeom>
          <a:noFill/>
        </p:spPr>
      </p:pic>
      <p:pic>
        <p:nvPicPr>
          <p:cNvPr id="3080" name="Picture 8" descr="C:\Users\lipyeow\AppData\Local\Microsoft\Windows\Temporary Internet Files\Content.IE5\624ZX99Z\MP900400656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4572000"/>
            <a:ext cx="1436370" cy="1149096"/>
          </a:xfrm>
          <a:prstGeom prst="rect">
            <a:avLst/>
          </a:prstGeom>
          <a:noFill/>
        </p:spPr>
      </p:pic>
      <p:pic>
        <p:nvPicPr>
          <p:cNvPr id="3083" name="Picture 11" descr="http://www.jkcreative.com/assets/businessform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4419600"/>
            <a:ext cx="1464174" cy="1476376"/>
          </a:xfrm>
          <a:prstGeom prst="rect">
            <a:avLst/>
          </a:prstGeom>
          <a:noFill/>
        </p:spPr>
      </p:pic>
      <p:pic>
        <p:nvPicPr>
          <p:cNvPr id="3085" name="Picture 13" descr="http://x.digitalavenues.com/uploads/OAK%20Analytic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4572000"/>
            <a:ext cx="1841682" cy="1163609"/>
          </a:xfrm>
          <a:prstGeom prst="rect">
            <a:avLst/>
          </a:prstGeom>
          <a:noFill/>
        </p:spPr>
      </p:pic>
      <p:sp>
        <p:nvSpPr>
          <p:cNvPr id="16" name="Rounded Rectangular Callout 15"/>
          <p:cNvSpPr/>
          <p:nvPr/>
        </p:nvSpPr>
        <p:spPr>
          <a:xfrm>
            <a:off x="457200" y="1219200"/>
            <a:ext cx="2590800" cy="685800"/>
          </a:xfrm>
          <a:prstGeom prst="wedgeRoundRectCallout">
            <a:avLst>
              <a:gd name="adj1" fmla="val 87472"/>
              <a:gd name="adj2" fmla="val 754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 is the photo I took last Christmas ?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457200" y="1981200"/>
            <a:ext cx="2667000" cy="609600"/>
          </a:xfrm>
          <a:prstGeom prst="wedgeRoundRectCallout">
            <a:avLst>
              <a:gd name="adj1" fmla="val 80417"/>
              <a:gd name="adj2" fmla="val 328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 did I read about  “Turing Machines” ?</a:t>
            </a:r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457200" y="2667000"/>
            <a:ext cx="2667000" cy="609600"/>
          </a:xfrm>
          <a:prstGeom prst="wedgeRoundRectCallout">
            <a:avLst>
              <a:gd name="adj1" fmla="val 80912"/>
              <a:gd name="adj2" fmla="val -442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 is the invoice for this computer ?</a:t>
            </a:r>
            <a:endParaRPr lang="en-US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457200" y="3352800"/>
            <a:ext cx="2743200" cy="609600"/>
          </a:xfrm>
          <a:prstGeom prst="wedgeRoundRectCallout">
            <a:avLst>
              <a:gd name="adj1" fmla="val 90041"/>
              <a:gd name="adj2" fmla="val -889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Which product is the most profitable ?</a:t>
            </a:r>
            <a:endParaRPr lang="en-US" dirty="0"/>
          </a:p>
        </p:txBody>
      </p:sp>
      <p:sp>
        <p:nvSpPr>
          <p:cNvPr id="20" name="Line Callout 1 19"/>
          <p:cNvSpPr/>
          <p:nvPr/>
        </p:nvSpPr>
        <p:spPr>
          <a:xfrm>
            <a:off x="6324600" y="1219200"/>
            <a:ext cx="2286000" cy="685800"/>
          </a:xfrm>
          <a:prstGeom prst="borderCallout1">
            <a:avLst>
              <a:gd name="adj1" fmla="val 54211"/>
              <a:gd name="adj2" fmla="val -3227"/>
              <a:gd name="adj3" fmla="val 54344"/>
              <a:gd name="adj4" fmla="val -3024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Line Callout 1 20"/>
          <p:cNvSpPr/>
          <p:nvPr/>
        </p:nvSpPr>
        <p:spPr>
          <a:xfrm>
            <a:off x="6324600" y="2057400"/>
            <a:ext cx="2286000" cy="685800"/>
          </a:xfrm>
          <a:prstGeom prst="borderCallout1">
            <a:avLst>
              <a:gd name="adj1" fmla="val 86835"/>
              <a:gd name="adj2" fmla="val -4078"/>
              <a:gd name="adj3" fmla="val 133777"/>
              <a:gd name="adj4" fmla="val -8727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Queries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Line Callout 1 21"/>
          <p:cNvSpPr/>
          <p:nvPr/>
        </p:nvSpPr>
        <p:spPr>
          <a:xfrm>
            <a:off x="6324600" y="3581400"/>
            <a:ext cx="2286000" cy="685800"/>
          </a:xfrm>
          <a:prstGeom prst="borderCallout1">
            <a:avLst>
              <a:gd name="adj1" fmla="val 64140"/>
              <a:gd name="adj2" fmla="val -4078"/>
              <a:gd name="adj3" fmla="val 111082"/>
              <a:gd name="adj4" fmla="val -6258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Up-Down Arrow 23"/>
          <p:cNvSpPr/>
          <p:nvPr/>
        </p:nvSpPr>
        <p:spPr>
          <a:xfrm>
            <a:off x="7239000" y="2819400"/>
            <a:ext cx="457200" cy="609600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Unstructured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What are some examples of unstructured data? </a:t>
            </a:r>
          </a:p>
          <a:p>
            <a:r>
              <a:rPr lang="en-US" dirty="0" smtClean="0"/>
              <a:t>How do we model unstructured data ?</a:t>
            </a:r>
          </a:p>
          <a:p>
            <a:r>
              <a:rPr lang="en-US" dirty="0" smtClean="0"/>
              <a:t>How do we query unstructured data ?</a:t>
            </a:r>
          </a:p>
          <a:p>
            <a:r>
              <a:rPr lang="en-US" dirty="0" smtClean="0"/>
              <a:t>How do we process queries on unstructured data ?</a:t>
            </a:r>
          </a:p>
          <a:p>
            <a:r>
              <a:rPr lang="en-US" dirty="0" smtClean="0"/>
              <a:t>How do we index unstructured data 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EA0A-7120-44ED-85C4-2A1ED99A75B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Unstructured Text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Field of “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Information Retrieval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Data Model</a:t>
            </a:r>
          </a:p>
          <a:p>
            <a:pPr lvl="1"/>
            <a:r>
              <a:rPr lang="en-US" dirty="0" smtClean="0"/>
              <a:t>Collection of documents</a:t>
            </a:r>
          </a:p>
          <a:p>
            <a:pPr lvl="1"/>
            <a:r>
              <a:rPr lang="en-US" dirty="0" smtClean="0"/>
              <a:t>Each document is a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bag of words (aka terms)</a:t>
            </a:r>
          </a:p>
          <a:p>
            <a:r>
              <a:rPr lang="en-US" dirty="0" smtClean="0"/>
              <a:t>Query Model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Keyword</a:t>
            </a:r>
            <a:r>
              <a:rPr lang="en-US" dirty="0" smtClean="0"/>
              <a:t> + Boolean Combinations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DBMS and SQL and tutorial </a:t>
            </a:r>
          </a:p>
          <a:p>
            <a:r>
              <a:rPr lang="en-US" dirty="0" smtClean="0"/>
              <a:t>Details:</a:t>
            </a:r>
          </a:p>
          <a:p>
            <a:pPr lvl="1"/>
            <a:r>
              <a:rPr lang="en-US" dirty="0" smtClean="0"/>
              <a:t>Not all words are equal. “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Stop words</a:t>
            </a:r>
            <a:r>
              <a:rPr lang="en-US" dirty="0" smtClean="0"/>
              <a:t>” (</a:t>
            </a:r>
            <a:r>
              <a:rPr lang="en-US" dirty="0" err="1" smtClean="0"/>
              <a:t>eg</a:t>
            </a:r>
            <a:r>
              <a:rPr lang="en-US" dirty="0" smtClean="0"/>
              <a:t>. “the”, “a”, “his” ...) are ignored.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Stemming</a:t>
            </a:r>
            <a:r>
              <a:rPr lang="en-US" dirty="0" smtClean="0"/>
              <a:t> : convert words to their basic form. </a:t>
            </a:r>
            <a:r>
              <a:rPr lang="en-US" dirty="0" err="1" smtClean="0"/>
              <a:t>Eg</a:t>
            </a:r>
            <a:r>
              <a:rPr lang="en-US" dirty="0" smtClean="0"/>
              <a:t>. “Surfing”, “surfed” becomes “surf”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EA0A-7120-44ED-85C4-2A1ED99A75B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Inverted Indexes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26669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Recall: an index is a mapping of search key to data entries</a:t>
            </a:r>
          </a:p>
          <a:p>
            <a:pPr lvl="1"/>
            <a:r>
              <a:rPr lang="en-US" dirty="0" smtClean="0"/>
              <a:t>What is the search key ?</a:t>
            </a:r>
          </a:p>
          <a:p>
            <a:pPr lvl="1"/>
            <a:r>
              <a:rPr lang="en-US" dirty="0" smtClean="0"/>
              <a:t>What is the data entry ?</a:t>
            </a:r>
          </a:p>
          <a:p>
            <a:r>
              <a:rPr lang="en-US" dirty="0" smtClean="0"/>
              <a:t>Inverted Index: </a:t>
            </a:r>
          </a:p>
          <a:p>
            <a:pPr lvl="1"/>
            <a:r>
              <a:rPr lang="en-US" dirty="0" smtClean="0"/>
              <a:t>For each term store a list of postings</a:t>
            </a:r>
          </a:p>
          <a:p>
            <a:pPr lvl="1"/>
            <a:r>
              <a:rPr lang="en-US" dirty="0" smtClean="0"/>
              <a:t>A posting consists of &lt;</a:t>
            </a:r>
            <a:r>
              <a:rPr lang="en-US" dirty="0" err="1" smtClean="0"/>
              <a:t>docid,position</a:t>
            </a:r>
            <a:r>
              <a:rPr lang="en-US" dirty="0" smtClean="0"/>
              <a:t>&gt; pairs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EA0A-7120-44ED-85C4-2A1ED99A75B1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15" name="Group 50"/>
          <p:cNvGrpSpPr/>
          <p:nvPr/>
        </p:nvGrpSpPr>
        <p:grpSpPr>
          <a:xfrm>
            <a:off x="228600" y="3897868"/>
            <a:ext cx="8534400" cy="2274332"/>
            <a:chOff x="228600" y="3897868"/>
            <a:chExt cx="8534400" cy="2274332"/>
          </a:xfrm>
        </p:grpSpPr>
        <p:sp>
          <p:nvSpPr>
            <p:cNvPr id="7" name="Rectangle 6"/>
            <p:cNvSpPr/>
            <p:nvPr/>
          </p:nvSpPr>
          <p:spPr>
            <a:xfrm>
              <a:off x="457200" y="4343400"/>
              <a:ext cx="990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DBMS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4343400"/>
              <a:ext cx="762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doc01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971800" y="4343400"/>
              <a:ext cx="609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81400" y="4343400"/>
              <a:ext cx="609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18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91000" y="4343400"/>
              <a:ext cx="609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00600" y="4343400"/>
              <a:ext cx="762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doc02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62600" y="4343400"/>
              <a:ext cx="609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72200" y="4343400"/>
              <a:ext cx="609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38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800" y="4343400"/>
              <a:ext cx="762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doc03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43800" y="4343400"/>
              <a:ext cx="609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Arrow Connector 20"/>
            <p:cNvCxnSpPr>
              <a:stCxn id="7" idx="3"/>
              <a:endCxn id="8" idx="1"/>
            </p:cNvCxnSpPr>
            <p:nvPr/>
          </p:nvCxnSpPr>
          <p:spPr>
            <a:xfrm>
              <a:off x="1447800" y="4533900"/>
              <a:ext cx="7620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457200" y="4800600"/>
              <a:ext cx="990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SQL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209800" y="4800600"/>
              <a:ext cx="762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doc06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971800" y="4800600"/>
              <a:ext cx="609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81400" y="4800600"/>
              <a:ext cx="609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191000" y="4800600"/>
              <a:ext cx="762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doc09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953000" y="4800600"/>
              <a:ext cx="609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562600" y="4800600"/>
              <a:ext cx="609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9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72200" y="4800600"/>
              <a:ext cx="762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doc20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934200" y="4800600"/>
              <a:ext cx="609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Straight Arrow Connector 31"/>
            <p:cNvCxnSpPr>
              <a:stCxn id="22" idx="3"/>
              <a:endCxn id="23" idx="1"/>
            </p:cNvCxnSpPr>
            <p:nvPr/>
          </p:nvCxnSpPr>
          <p:spPr>
            <a:xfrm>
              <a:off x="1447800" y="4991100"/>
              <a:ext cx="7620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457200" y="5257800"/>
              <a:ext cx="990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trigger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209800" y="5257800"/>
              <a:ext cx="762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doc01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971800" y="5257800"/>
              <a:ext cx="609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81400" y="5257800"/>
              <a:ext cx="609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191000" y="5257800"/>
              <a:ext cx="762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doc09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953000" y="5257800"/>
              <a:ext cx="609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562600" y="5257800"/>
              <a:ext cx="609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781800" y="5257800"/>
              <a:ext cx="762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doc10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543800" y="5257800"/>
              <a:ext cx="609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2" name="Straight Arrow Connector 41"/>
            <p:cNvCxnSpPr>
              <a:stCxn id="33" idx="3"/>
              <a:endCxn id="34" idx="1"/>
            </p:cNvCxnSpPr>
            <p:nvPr/>
          </p:nvCxnSpPr>
          <p:spPr>
            <a:xfrm>
              <a:off x="1447800" y="5448300"/>
              <a:ext cx="7620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6172200" y="5257800"/>
              <a:ext cx="609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153400" y="5257800"/>
              <a:ext cx="609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55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36376" y="5638800"/>
              <a:ext cx="48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...</a:t>
              </a:r>
              <a:endParaRPr lang="en-US" sz="28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57600" y="5638800"/>
              <a:ext cx="48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...</a:t>
              </a:r>
              <a:endParaRPr lang="en-US" sz="28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04800" y="4267200"/>
              <a:ext cx="1295400" cy="19050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8600" y="3897868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lexicon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209800" y="3962400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Posting lists</a:t>
              </a:r>
              <a:endParaRPr lang="en-US" dirty="0"/>
            </a:p>
          </p:txBody>
        </p:sp>
      </p:grpSp>
      <p:sp>
        <p:nvSpPr>
          <p:cNvPr id="50" name="Rounded Rectangular Callout 49"/>
          <p:cNvSpPr/>
          <p:nvPr/>
        </p:nvSpPr>
        <p:spPr>
          <a:xfrm>
            <a:off x="5715000" y="2133600"/>
            <a:ext cx="3200400" cy="838200"/>
          </a:xfrm>
          <a:prstGeom prst="wedgeRoundRectCallout">
            <a:avLst>
              <a:gd name="adj1" fmla="val 16494"/>
              <a:gd name="adj2" fmla="val 16983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What is the data in an inverted index sorted on ?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Lookups using Inverted Indexes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895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Given a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single keyword query “k” </a:t>
            </a:r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.  SQL)</a:t>
            </a:r>
          </a:p>
          <a:p>
            <a:pPr lvl="1"/>
            <a:r>
              <a:rPr lang="en-US" dirty="0" smtClean="0"/>
              <a:t>Find k in the lexicon</a:t>
            </a:r>
          </a:p>
          <a:p>
            <a:pPr lvl="1"/>
            <a:r>
              <a:rPr lang="en-US" dirty="0" smtClean="0"/>
              <a:t>Retrieve the posting list for k</a:t>
            </a:r>
          </a:p>
          <a:p>
            <a:pPr lvl="1"/>
            <a:r>
              <a:rPr lang="en-US" dirty="0" smtClean="0"/>
              <a:t>Scan posting list for document IDs [and positions]</a:t>
            </a:r>
          </a:p>
          <a:p>
            <a:r>
              <a:rPr lang="en-US" dirty="0" smtClean="0"/>
              <a:t>What if the query is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“k1 and k2” 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Retrieve document IDs for k1 and k2</a:t>
            </a:r>
          </a:p>
          <a:p>
            <a:pPr lvl="1"/>
            <a:r>
              <a:rPr lang="en-US" dirty="0" smtClean="0"/>
              <a:t>Perform intersection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EA0A-7120-44ED-85C4-2A1ED99A75B1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15" name="Group 49"/>
          <p:cNvGrpSpPr/>
          <p:nvPr/>
        </p:nvGrpSpPr>
        <p:grpSpPr>
          <a:xfrm>
            <a:off x="228600" y="1066800"/>
            <a:ext cx="8534400" cy="2274332"/>
            <a:chOff x="228600" y="3897868"/>
            <a:chExt cx="8534400" cy="2274332"/>
          </a:xfrm>
        </p:grpSpPr>
        <p:sp>
          <p:nvSpPr>
            <p:cNvPr id="7" name="Rectangle 6"/>
            <p:cNvSpPr/>
            <p:nvPr/>
          </p:nvSpPr>
          <p:spPr>
            <a:xfrm>
              <a:off x="457200" y="4343400"/>
              <a:ext cx="990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DBMS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4343400"/>
              <a:ext cx="762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doc01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971800" y="4343400"/>
              <a:ext cx="609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81400" y="4343400"/>
              <a:ext cx="609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18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91000" y="4343400"/>
              <a:ext cx="609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00600" y="4343400"/>
              <a:ext cx="762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doc02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62600" y="4343400"/>
              <a:ext cx="609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72200" y="4343400"/>
              <a:ext cx="609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38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800" y="4343400"/>
              <a:ext cx="762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doc01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43800" y="4343400"/>
              <a:ext cx="609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Arrow Connector 20"/>
            <p:cNvCxnSpPr>
              <a:stCxn id="7" idx="3"/>
              <a:endCxn id="8" idx="1"/>
            </p:cNvCxnSpPr>
            <p:nvPr/>
          </p:nvCxnSpPr>
          <p:spPr>
            <a:xfrm>
              <a:off x="1447800" y="4533900"/>
              <a:ext cx="7620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457200" y="4800600"/>
              <a:ext cx="990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SQL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209800" y="4800600"/>
              <a:ext cx="762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doc06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971800" y="4800600"/>
              <a:ext cx="609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81400" y="4800600"/>
              <a:ext cx="609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191000" y="4800600"/>
              <a:ext cx="762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doc09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953000" y="4800600"/>
              <a:ext cx="609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562600" y="4800600"/>
              <a:ext cx="609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9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72200" y="4800600"/>
              <a:ext cx="762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doc20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934200" y="4800600"/>
              <a:ext cx="609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Straight Arrow Connector 31"/>
            <p:cNvCxnSpPr>
              <a:stCxn id="22" idx="3"/>
              <a:endCxn id="23" idx="1"/>
            </p:cNvCxnSpPr>
            <p:nvPr/>
          </p:nvCxnSpPr>
          <p:spPr>
            <a:xfrm>
              <a:off x="1447800" y="4991100"/>
              <a:ext cx="7620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457200" y="5257800"/>
              <a:ext cx="990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trigger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209800" y="5257800"/>
              <a:ext cx="762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doc01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971800" y="5257800"/>
              <a:ext cx="609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81400" y="5257800"/>
              <a:ext cx="609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191000" y="5257800"/>
              <a:ext cx="762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doc09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953000" y="5257800"/>
              <a:ext cx="609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562600" y="5257800"/>
              <a:ext cx="609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781800" y="5257800"/>
              <a:ext cx="762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doc10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543800" y="5257800"/>
              <a:ext cx="609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2" name="Straight Arrow Connector 41"/>
            <p:cNvCxnSpPr>
              <a:stCxn id="33" idx="3"/>
              <a:endCxn id="34" idx="1"/>
            </p:cNvCxnSpPr>
            <p:nvPr/>
          </p:nvCxnSpPr>
          <p:spPr>
            <a:xfrm>
              <a:off x="1447800" y="5448300"/>
              <a:ext cx="7620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6172200" y="5257800"/>
              <a:ext cx="609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153400" y="5257800"/>
              <a:ext cx="609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55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36376" y="5638800"/>
              <a:ext cx="48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...</a:t>
              </a:r>
              <a:endParaRPr lang="en-US" sz="28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57600" y="5638800"/>
              <a:ext cx="48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...</a:t>
              </a:r>
              <a:endParaRPr lang="en-US" sz="28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04800" y="4267200"/>
              <a:ext cx="1295400" cy="19050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8600" y="3897868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lexicon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209800" y="3962400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Posting lists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Too Many Matching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56388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Rank the results by “relevance”!</a:t>
            </a:r>
          </a:p>
          <a:p>
            <a:r>
              <a:rPr lang="en-US" dirty="0" smtClean="0"/>
              <a:t>Vector-Space Model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Documents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vectors</a:t>
            </a:r>
            <a:r>
              <a:rPr lang="en-US" dirty="0" smtClean="0"/>
              <a:t> in hi-dimensional space</a:t>
            </a:r>
          </a:p>
          <a:p>
            <a:pPr lvl="1"/>
            <a:r>
              <a:rPr lang="en-US" dirty="0" smtClean="0"/>
              <a:t>Each dimension in the vector represents a term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Queries</a:t>
            </a:r>
            <a:r>
              <a:rPr lang="en-US" dirty="0" smtClean="0"/>
              <a:t> are represented as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vectors</a:t>
            </a:r>
            <a:r>
              <a:rPr lang="en-US" dirty="0" smtClean="0"/>
              <a:t> similarly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Vector distance </a:t>
            </a:r>
            <a:r>
              <a:rPr lang="en-US" dirty="0" smtClean="0"/>
              <a:t>(dot product) between query vector and document vector gives ranking criteria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Weights </a:t>
            </a:r>
            <a:r>
              <a:rPr lang="en-US" dirty="0" smtClean="0"/>
              <a:t>can be used to tweak relevance</a:t>
            </a:r>
          </a:p>
          <a:p>
            <a:r>
              <a:rPr lang="en-US" dirty="0" err="1" smtClean="0"/>
              <a:t>PageRank</a:t>
            </a:r>
            <a:r>
              <a:rPr lang="en-US" dirty="0" smtClean="0"/>
              <a:t> (later)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EA0A-7120-44ED-85C4-2A1ED99A75B1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867400" y="1295400"/>
            <a:ext cx="2871014" cy="2743200"/>
            <a:chOff x="1371600" y="1676400"/>
            <a:chExt cx="6431966" cy="4079875"/>
          </a:xfrm>
        </p:grpSpPr>
        <p:sp>
          <p:nvSpPr>
            <p:cNvPr id="7" name="Line 3"/>
            <p:cNvSpPr>
              <a:spLocks noChangeShapeType="1"/>
            </p:cNvSpPr>
            <p:nvPr/>
          </p:nvSpPr>
          <p:spPr bwMode="auto">
            <a:xfrm>
              <a:off x="2225158" y="2356379"/>
              <a:ext cx="60842" cy="2901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2286000" y="5257800"/>
              <a:ext cx="4648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371600" y="1676400"/>
              <a:ext cx="674688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Star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6918325" y="5299075"/>
              <a:ext cx="708025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Diet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V="1">
              <a:off x="2286000" y="2971800"/>
              <a:ext cx="381000" cy="2209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V="1">
              <a:off x="2286000" y="4953000"/>
              <a:ext cx="34290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V="1">
              <a:off x="2286000" y="2819400"/>
              <a:ext cx="3429000" cy="2438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2514599" y="3122965"/>
              <a:ext cx="2152649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/>
                <a:t>Doc about astronomy</a:t>
              </a: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3078716" y="2243049"/>
              <a:ext cx="2235200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/>
                <a:t>Doc about movie stars</a:t>
              </a: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2908006" y="4396317"/>
              <a:ext cx="4895560" cy="5492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/>
                <a:t>Doc about </a:t>
              </a:r>
              <a:r>
                <a:rPr lang="en-US" sz="1800" dirty="0" smtClean="0"/>
                <a:t>behavior</a:t>
              </a:r>
              <a:endParaRPr lang="en-US" sz="18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Q4. </a:t>
            </a:r>
            <a:r>
              <a:rPr lang="en-US" dirty="0" smtClean="0"/>
              <a:t>Which of the following is the most similar to an inverted index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Bookmarks.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Content page of a book.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The index at the end of a book.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 deck of playing cards.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EA0A-7120-44ED-85C4-2A1ED99A75B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Internet Search Engines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EA0A-7120-44ED-85C4-2A1ED99A75B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28600" y="1219200"/>
            <a:ext cx="2895600" cy="16764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World Wide Web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762000" y="4648200"/>
            <a:ext cx="1828800" cy="1447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Web Page Repository</a:t>
            </a:r>
            <a:endParaRPr lang="en-US" sz="2800" dirty="0"/>
          </a:p>
        </p:txBody>
      </p:sp>
      <p:sp>
        <p:nvSpPr>
          <p:cNvPr id="9" name="Can 8"/>
          <p:cNvSpPr/>
          <p:nvPr/>
        </p:nvSpPr>
        <p:spPr>
          <a:xfrm>
            <a:off x="6248400" y="4648200"/>
            <a:ext cx="1828800" cy="1447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Inverted  </a:t>
            </a:r>
          </a:p>
          <a:p>
            <a:pPr algn="ctr"/>
            <a:r>
              <a:rPr lang="en-US" sz="2800" dirty="0" smtClean="0"/>
              <a:t>Index</a:t>
            </a:r>
            <a:endParaRPr lang="en-US" sz="2800" dirty="0"/>
          </a:p>
        </p:txBody>
      </p:sp>
      <p:pic>
        <p:nvPicPr>
          <p:cNvPr id="1026" name="Picture 2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914400"/>
            <a:ext cx="1488034" cy="1412322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990600" y="3352800"/>
            <a:ext cx="1371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Web Crawler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4038600" y="2209800"/>
            <a:ext cx="2057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Search Engine Web Server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144780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Keyword Query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026" idx="1"/>
          </p:cNvCxnSpPr>
          <p:nvPr/>
        </p:nvCxnSpPr>
        <p:spPr>
          <a:xfrm rot="10800000" flipV="1">
            <a:off x="6096000" y="1620560"/>
            <a:ext cx="1295400" cy="58923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2"/>
            <a:endCxn id="9" idx="1"/>
          </p:cNvCxnSpPr>
          <p:nvPr/>
        </p:nvCxnSpPr>
        <p:spPr>
          <a:xfrm rot="16200000" flipH="1">
            <a:off x="5391150" y="2876550"/>
            <a:ext cx="1447800" cy="20955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19800" y="34290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4800600" y="3276600"/>
            <a:ext cx="1905000" cy="13716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2552700" y="3238500"/>
            <a:ext cx="1752600" cy="16764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2705100" y="3314700"/>
            <a:ext cx="1905000" cy="1828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7" idx="1"/>
            <a:endCxn id="11" idx="0"/>
          </p:cNvCxnSpPr>
          <p:nvPr/>
        </p:nvCxnSpPr>
        <p:spPr>
          <a:xfrm rot="5400000">
            <a:off x="1446908" y="3123307"/>
            <a:ext cx="458985" cy="15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1" idx="2"/>
            <a:endCxn id="8" idx="1"/>
          </p:cNvCxnSpPr>
          <p:nvPr/>
        </p:nvCxnSpPr>
        <p:spPr>
          <a:xfrm rot="5400000">
            <a:off x="1447800" y="4419600"/>
            <a:ext cx="457200" cy="15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3886200" y="4953000"/>
            <a:ext cx="1371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Indexer</a:t>
            </a:r>
            <a:endParaRPr lang="en-US" sz="2400" dirty="0"/>
          </a:p>
        </p:txBody>
      </p:sp>
      <p:cxnSp>
        <p:nvCxnSpPr>
          <p:cNvPr id="47" name="Straight Arrow Connector 46"/>
          <p:cNvCxnSpPr>
            <a:stCxn id="8" idx="4"/>
            <a:endCxn id="46" idx="1"/>
          </p:cNvCxnSpPr>
          <p:nvPr/>
        </p:nvCxnSpPr>
        <p:spPr>
          <a:xfrm>
            <a:off x="2590800" y="5372100"/>
            <a:ext cx="1295400" cy="15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6" idx="3"/>
            <a:endCxn id="9" idx="2"/>
          </p:cNvCxnSpPr>
          <p:nvPr/>
        </p:nvCxnSpPr>
        <p:spPr>
          <a:xfrm>
            <a:off x="5257800" y="5372100"/>
            <a:ext cx="990600" cy="15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6172200" y="1828800"/>
            <a:ext cx="1296195" cy="61039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324600" y="236220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Ranked Results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038556" y="4078069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Postings </a:t>
            </a:r>
          </a:p>
          <a:p>
            <a:pPr algn="ctr"/>
            <a:r>
              <a:rPr lang="en-US" dirty="0" smtClean="0"/>
              <a:t>etc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505200" y="4343400"/>
            <a:ext cx="100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Doc IDs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2819400" y="3200400"/>
            <a:ext cx="1133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Snipplets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Web Search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066800"/>
          </a:xfrm>
        </p:spPr>
        <p:txBody>
          <a:bodyPr/>
          <a:lstStyle/>
          <a:p>
            <a:r>
              <a:rPr lang="en-US" dirty="0" smtClean="0"/>
              <a:t>http://www.googleguide.com/advanced_operators_reference.html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DB97-3F65-4F9D-86E1-1EDC69DB3651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2362200"/>
          <a:ext cx="8001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4831"/>
                <a:gridCol w="42261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Query Expression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it means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Biking </a:t>
                      </a:r>
                      <a:r>
                        <a:rPr lang="en-US" dirty="0" err="1" smtClean="0"/>
                        <a:t>italy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Biking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AND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italy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Recycle steel OR iron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Recycle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AND</a:t>
                      </a:r>
                      <a:r>
                        <a:rPr lang="en-US" dirty="0" smtClean="0"/>
                        <a:t> (steel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OR</a:t>
                      </a:r>
                      <a:r>
                        <a:rPr lang="en-US" baseline="0" dirty="0" smtClean="0"/>
                        <a:t> iron)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“I have a dream”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“I have a dream”</a:t>
                      </a:r>
                      <a:r>
                        <a:rPr lang="en-US" baseline="0" dirty="0" smtClean="0"/>
                        <a:t> treated as one term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Salsa </a:t>
                      </a:r>
                      <a:r>
                        <a:rPr lang="en-US" b="1" dirty="0" smtClean="0"/>
                        <a:t>-</a:t>
                      </a:r>
                      <a:r>
                        <a:rPr lang="en-US" dirty="0" smtClean="0"/>
                        <a:t>dance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Salsa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AND NOT </a:t>
                      </a:r>
                      <a:r>
                        <a:rPr lang="en-US" dirty="0" smtClean="0"/>
                        <a:t>dance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3400" y="4876800"/>
          <a:ext cx="8001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4831"/>
                <a:gridCol w="422616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Other</a:t>
                      </a:r>
                      <a:r>
                        <a:rPr lang="en-US" baseline="0" dirty="0" smtClean="0"/>
                        <a:t> nifty expressions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it means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 + 34 - 56 * 7 /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Evaluates the arithmetic</a:t>
                      </a:r>
                      <a:r>
                        <a:rPr lang="en-US" baseline="0" dirty="0" smtClean="0"/>
                        <a:t> expression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300 Euros in USD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Converts 300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euros</a:t>
                      </a:r>
                      <a:r>
                        <a:rPr lang="en-US" baseline="0" dirty="0" smtClean="0"/>
                        <a:t> to US currency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At the end of this lecture, the successful student should know:</a:t>
            </a:r>
          </a:p>
          <a:p>
            <a:r>
              <a:rPr lang="en-US" dirty="0" smtClean="0"/>
              <a:t>What </a:t>
            </a:r>
            <a:r>
              <a:rPr lang="en-US" dirty="0" smtClean="0"/>
              <a:t>is data and where does it come from ?</a:t>
            </a:r>
          </a:p>
          <a:p>
            <a:r>
              <a:rPr lang="en-US" dirty="0"/>
              <a:t>What is data management ?</a:t>
            </a:r>
          </a:p>
          <a:p>
            <a:r>
              <a:rPr lang="en-US" dirty="0" smtClean="0"/>
              <a:t>What </a:t>
            </a:r>
            <a:r>
              <a:rPr lang="en-US" dirty="0" smtClean="0"/>
              <a:t>is a database </a:t>
            </a:r>
          </a:p>
          <a:p>
            <a:r>
              <a:rPr lang="en-US" dirty="0" smtClean="0"/>
              <a:t>What is the relational model data</a:t>
            </a:r>
          </a:p>
          <a:p>
            <a:r>
              <a:rPr lang="en-US" dirty="0" smtClean="0"/>
              <a:t>How to </a:t>
            </a:r>
            <a:r>
              <a:rPr lang="en-US" dirty="0" smtClean="0"/>
              <a:t>search </a:t>
            </a:r>
            <a:r>
              <a:rPr lang="en-US" dirty="0" smtClean="0"/>
              <a:t>a database</a:t>
            </a:r>
          </a:p>
          <a:p>
            <a:r>
              <a:rPr lang="en-US" dirty="0" smtClean="0"/>
              <a:t>What is a transaction</a:t>
            </a:r>
          </a:p>
          <a:p>
            <a:r>
              <a:rPr lang="en-US" dirty="0" smtClean="0"/>
              <a:t>How to search unstructured data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EA0A-7120-44ED-85C4-2A1ED99A75B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70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Ranking Web Pages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36637"/>
            <a:ext cx="4876800" cy="5287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Google’s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PageRank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Links in web pages provide clues to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how important a webpage </a:t>
            </a:r>
            <a:r>
              <a:rPr lang="en-US" dirty="0" smtClean="0"/>
              <a:t>is.</a:t>
            </a:r>
          </a:p>
          <a:p>
            <a:r>
              <a:rPr lang="en-US" dirty="0" smtClean="0"/>
              <a:t>Take a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random walk</a:t>
            </a:r>
          </a:p>
          <a:p>
            <a:pPr lvl="1"/>
            <a:r>
              <a:rPr lang="en-US" dirty="0" smtClean="0"/>
              <a:t>Start at some webpage p</a:t>
            </a:r>
          </a:p>
          <a:p>
            <a:pPr lvl="1"/>
            <a:r>
              <a:rPr lang="en-US" dirty="0" smtClean="0"/>
              <a:t>Randomly pick one of the links and go to that webpage</a:t>
            </a:r>
          </a:p>
          <a:p>
            <a:pPr lvl="1"/>
            <a:r>
              <a:rPr lang="en-US" dirty="0" smtClean="0"/>
              <a:t>Repeat for all eternity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number of times </a:t>
            </a:r>
            <a:r>
              <a:rPr lang="en-US" dirty="0" smtClean="0"/>
              <a:t>the walker visits a page is an indication of how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important</a:t>
            </a:r>
            <a:r>
              <a:rPr lang="en-US" dirty="0" smtClean="0"/>
              <a:t> the page is.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DB97-3F65-4F9D-86E1-1EDC69DB365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72200" y="1371600"/>
            <a:ext cx="4572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2600" y="2514600"/>
            <a:ext cx="4572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01000" y="1295400"/>
            <a:ext cx="4572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62800" y="2667000"/>
            <a:ext cx="4572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7400" y="4038600"/>
            <a:ext cx="4572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53400" y="4419600"/>
            <a:ext cx="4572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7" idx="3"/>
            <a:endCxn id="9" idx="1"/>
          </p:cNvCxnSpPr>
          <p:nvPr/>
        </p:nvCxnSpPr>
        <p:spPr>
          <a:xfrm flipV="1">
            <a:off x="6629400" y="1600200"/>
            <a:ext cx="1371600" cy="1143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1"/>
            <a:endCxn id="8" idx="0"/>
          </p:cNvCxnSpPr>
          <p:nvPr/>
        </p:nvCxnSpPr>
        <p:spPr>
          <a:xfrm rot="10800000" flipV="1">
            <a:off x="5791200" y="1714500"/>
            <a:ext cx="381000" cy="8001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  <a:endCxn id="9" idx="2"/>
          </p:cNvCxnSpPr>
          <p:nvPr/>
        </p:nvCxnSpPr>
        <p:spPr>
          <a:xfrm flipV="1">
            <a:off x="7620000" y="1905000"/>
            <a:ext cx="609600" cy="11049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2"/>
            <a:endCxn id="12" idx="0"/>
          </p:cNvCxnSpPr>
          <p:nvPr/>
        </p:nvCxnSpPr>
        <p:spPr>
          <a:xfrm rot="16200000" flipH="1">
            <a:off x="7048500" y="3086100"/>
            <a:ext cx="2514600" cy="1524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2"/>
            <a:endCxn id="10" idx="1"/>
          </p:cNvCxnSpPr>
          <p:nvPr/>
        </p:nvCxnSpPr>
        <p:spPr>
          <a:xfrm rot="5400000" flipH="1" flipV="1">
            <a:off x="6381750" y="2419350"/>
            <a:ext cx="190500" cy="13716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2"/>
            <a:endCxn id="12" idx="1"/>
          </p:cNvCxnSpPr>
          <p:nvPr/>
        </p:nvCxnSpPr>
        <p:spPr>
          <a:xfrm rot="16200000" flipH="1">
            <a:off x="7067550" y="3676650"/>
            <a:ext cx="1409700" cy="7620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3"/>
            <a:endCxn id="10" idx="2"/>
          </p:cNvCxnSpPr>
          <p:nvPr/>
        </p:nvCxnSpPr>
        <p:spPr>
          <a:xfrm flipV="1">
            <a:off x="6324600" y="3352800"/>
            <a:ext cx="1066800" cy="10287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7" idx="2"/>
            <a:endCxn id="10" idx="0"/>
          </p:cNvCxnSpPr>
          <p:nvPr/>
        </p:nvCxnSpPr>
        <p:spPr>
          <a:xfrm rot="16200000" flipH="1">
            <a:off x="6591300" y="1866900"/>
            <a:ext cx="609600" cy="9906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9" idx="1"/>
            <a:endCxn id="10" idx="0"/>
          </p:cNvCxnSpPr>
          <p:nvPr/>
        </p:nvCxnSpPr>
        <p:spPr>
          <a:xfrm rot="10800000" flipV="1">
            <a:off x="7391400" y="1600200"/>
            <a:ext cx="609600" cy="1066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ular Callout 42"/>
          <p:cNvSpPr/>
          <p:nvPr/>
        </p:nvSpPr>
        <p:spPr>
          <a:xfrm>
            <a:off x="5410200" y="5410200"/>
            <a:ext cx="3505200" cy="914400"/>
          </a:xfrm>
          <a:prstGeom prst="wedgeRoundRectCallout">
            <a:avLst>
              <a:gd name="adj1" fmla="val 18647"/>
              <a:gd name="adj2" fmla="val -8968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Vertices represent web pages.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Edges represent web links.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Semi-structured Search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2683"/>
                <a:gridCol w="434691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Query Expression</a:t>
                      </a:r>
                      <a:endParaRPr lang="en-US" dirty="0"/>
                    </a:p>
                  </a:txBody>
                  <a:tcPr marL="94053" marR="9405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it means</a:t>
                      </a:r>
                      <a:endParaRPr lang="en-US" dirty="0"/>
                    </a:p>
                  </a:txBody>
                  <a:tcPr marL="94053" marR="9405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define:</a:t>
                      </a:r>
                      <a:r>
                        <a:rPr lang="en-US" b="0" dirty="0" err="1" smtClean="0"/>
                        <a:t>i</a:t>
                      </a:r>
                      <a:r>
                        <a:rPr lang="en-US" dirty="0" err="1" smtClean="0"/>
                        <a:t>mbroglio</a:t>
                      </a:r>
                      <a:endParaRPr lang="en-US" dirty="0"/>
                    </a:p>
                  </a:txBody>
                  <a:tcPr marL="94053" marR="9405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Find definitions of “imbroglio”</a:t>
                      </a:r>
                      <a:endParaRPr lang="en-US" dirty="0"/>
                    </a:p>
                  </a:txBody>
                  <a:tcPr marL="94053" marR="9405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Halloween </a:t>
                      </a:r>
                      <a:r>
                        <a:rPr lang="en-US" b="1" dirty="0" err="1" smtClean="0"/>
                        <a:t>site:</a:t>
                      </a:r>
                      <a:r>
                        <a:rPr lang="en-US" dirty="0" err="1" smtClean="0"/>
                        <a:t>www.census.gov</a:t>
                      </a:r>
                      <a:endParaRPr lang="en-US" dirty="0"/>
                    </a:p>
                  </a:txBody>
                  <a:tcPr marL="94053" marR="9405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Restrict</a:t>
                      </a:r>
                      <a:r>
                        <a:rPr lang="en-US" baseline="0" dirty="0" smtClean="0"/>
                        <a:t> search for “</a:t>
                      </a:r>
                      <a:r>
                        <a:rPr lang="en-US" baseline="0" dirty="0" err="1" smtClean="0"/>
                        <a:t>halloween</a:t>
                      </a:r>
                      <a:r>
                        <a:rPr lang="en-US" baseline="0" dirty="0" smtClean="0"/>
                        <a:t>” to US census website</a:t>
                      </a:r>
                      <a:endParaRPr lang="en-US" dirty="0"/>
                    </a:p>
                  </a:txBody>
                  <a:tcPr marL="94053" marR="9405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Form 1098-T IRS </a:t>
                      </a:r>
                      <a:r>
                        <a:rPr lang="en-US" b="1" dirty="0" err="1" smtClean="0"/>
                        <a:t>filetype:</a:t>
                      </a:r>
                      <a:r>
                        <a:rPr lang="en-US" dirty="0" err="1" smtClean="0"/>
                        <a:t>pdf</a:t>
                      </a:r>
                      <a:endParaRPr lang="en-US" dirty="0"/>
                    </a:p>
                  </a:txBody>
                  <a:tcPr marL="94053" marR="9405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Find the US tax form 1098-T in PDF format</a:t>
                      </a:r>
                      <a:endParaRPr lang="en-US" dirty="0"/>
                    </a:p>
                  </a:txBody>
                  <a:tcPr marL="94053" marR="9405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link:</a:t>
                      </a:r>
                      <a:r>
                        <a:rPr lang="en-US" dirty="0" err="1" smtClean="0"/>
                        <a:t>warriorlibrarian.com</a:t>
                      </a:r>
                      <a:endParaRPr lang="en-US" dirty="0"/>
                    </a:p>
                  </a:txBody>
                  <a:tcPr marL="94053" marR="9405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Find pages that link to Warrior Librarian's website</a:t>
                      </a:r>
                      <a:endParaRPr lang="en-US" dirty="0"/>
                    </a:p>
                  </a:txBody>
                  <a:tcPr marL="94053" marR="94053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Dan </a:t>
                      </a:r>
                      <a:r>
                        <a:rPr lang="en-US" dirty="0" err="1" smtClean="0"/>
                        <a:t>Shugar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err="1" smtClean="0"/>
                        <a:t>intext:</a:t>
                      </a:r>
                      <a:r>
                        <a:rPr lang="en-US" dirty="0" err="1" smtClean="0"/>
                        <a:t>Powerlight</a:t>
                      </a:r>
                      <a:endParaRPr lang="en-US" dirty="0"/>
                    </a:p>
                  </a:txBody>
                  <a:tcPr marL="94053" marR="9405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Find pages mentioning 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 </a:t>
                      </a:r>
                      <a:r>
                        <a:rPr lang="en-US" sz="1800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Shugar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where his company, </a:t>
                      </a:r>
                      <a:r>
                        <a:rPr lang="en-US" sz="1800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Powerlight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is included in the text of the page, i.e., less likely to be from the corporate website.</a:t>
                      </a:r>
                      <a:endParaRPr lang="en-US" dirty="0"/>
                    </a:p>
                  </a:txBody>
                  <a:tcPr marL="94053" marR="94053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allintitle</a:t>
                      </a:r>
                      <a:r>
                        <a:rPr lang="en-US" b="1" dirty="0" smtClean="0"/>
                        <a:t>:</a:t>
                      </a:r>
                      <a:r>
                        <a:rPr lang="en-US" dirty="0" smtClean="0"/>
                        <a:t> Google Advanced Operators</a:t>
                      </a:r>
                      <a:endParaRPr lang="en-US" dirty="0"/>
                    </a:p>
                  </a:txBody>
                  <a:tcPr marL="94053" marR="9405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Search for pages with titles containing "Google," "Advanced,", and "Operators"</a:t>
                      </a:r>
                      <a:endParaRPr lang="en-US" dirty="0"/>
                    </a:p>
                  </a:txBody>
                  <a:tcPr marL="94053" marR="94053"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EA0A-7120-44ED-85C4-2A1ED99A75B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1447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 pages are not really unstructured! Click “view source” to view HTML.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Data Management Problem</a:t>
            </a:r>
          </a:p>
          <a:p>
            <a:pPr lvl="1"/>
            <a:r>
              <a:rPr lang="en-US" dirty="0" smtClean="0"/>
              <a:t>How do we pose and answer queries on data?</a:t>
            </a:r>
          </a:p>
          <a:p>
            <a:r>
              <a:rPr lang="en-US" dirty="0" smtClean="0"/>
              <a:t>Structured data</a:t>
            </a:r>
          </a:p>
          <a:p>
            <a:pPr lvl="1"/>
            <a:r>
              <a:rPr lang="en-US" dirty="0" smtClean="0"/>
              <a:t>Relational Data Model </a:t>
            </a:r>
          </a:p>
          <a:p>
            <a:pPr lvl="1"/>
            <a:r>
              <a:rPr lang="en-US" dirty="0" smtClean="0"/>
              <a:t>SQL</a:t>
            </a:r>
          </a:p>
          <a:p>
            <a:pPr lvl="1"/>
            <a:r>
              <a:rPr lang="en-US" dirty="0" smtClean="0"/>
              <a:t>Relational DBMS</a:t>
            </a:r>
          </a:p>
          <a:p>
            <a:pPr lvl="1"/>
            <a:r>
              <a:rPr lang="en-US" dirty="0" smtClean="0"/>
              <a:t>Transactions</a:t>
            </a:r>
          </a:p>
          <a:p>
            <a:r>
              <a:rPr lang="en-US" dirty="0" smtClean="0"/>
              <a:t>Unstructured data</a:t>
            </a:r>
          </a:p>
          <a:p>
            <a:pPr lvl="1"/>
            <a:r>
              <a:rPr lang="en-US" dirty="0" smtClean="0"/>
              <a:t>Bag of terms</a:t>
            </a:r>
          </a:p>
          <a:p>
            <a:pPr lvl="1"/>
            <a:r>
              <a:rPr lang="en-US" dirty="0" smtClean="0"/>
              <a:t>Boolean combination of keyword queries</a:t>
            </a:r>
          </a:p>
          <a:p>
            <a:pPr lvl="1"/>
            <a:r>
              <a:rPr lang="en-US" dirty="0" smtClean="0"/>
              <a:t>Inverted Indexes (Web Search Engines)</a:t>
            </a:r>
          </a:p>
          <a:p>
            <a:r>
              <a:rPr lang="en-US" dirty="0" smtClean="0"/>
              <a:t>Semi-structured data</a:t>
            </a:r>
          </a:p>
          <a:p>
            <a:pPr lvl="1"/>
            <a:r>
              <a:rPr lang="en-US" dirty="0" smtClean="0"/>
              <a:t>Could use techniques from either structured or unstructured</a:t>
            </a:r>
          </a:p>
          <a:p>
            <a:pPr lvl="1"/>
            <a:r>
              <a:rPr lang="en-US" dirty="0" smtClean="0"/>
              <a:t>More sophisticated keyword queries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EA0A-7120-44ED-85C4-2A1ED99A75B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Survey Question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I learned a lot about data management from this lecture.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819400"/>
            <a:ext cx="7924800" cy="330676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Strongly Agree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Agree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Neutral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Disagree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Strongly Disagree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EA0A-7120-44ED-85C4-2A1ED99A75B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38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What is ``data’’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marL="431800" indent="-323850">
              <a:buSzPct val="45000"/>
              <a:buFont typeface="Wingdings" pitchFamily="-111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>
                <a:solidFill>
                  <a:srgbClr val="FF0000"/>
                </a:solidFill>
              </a:rPr>
              <a:t>Data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are known facts that can be recorded and that have implicit meaning.</a:t>
            </a:r>
          </a:p>
          <a:p>
            <a:pPr marL="431800" indent="-323850">
              <a:spcBef>
                <a:spcPts val="700"/>
              </a:spcBef>
              <a:buSzPct val="45000"/>
              <a:buFont typeface="Wingdings" pitchFamily="-111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Three broad categories of data</a:t>
            </a:r>
          </a:p>
          <a:p>
            <a:pPr marL="831850" lvl="1" indent="-323850">
              <a:spcBef>
                <a:spcPts val="700"/>
              </a:spcBef>
              <a:buSzPct val="45000"/>
              <a:buFont typeface="Wingdings" pitchFamily="-111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Structured data </a:t>
            </a:r>
          </a:p>
          <a:p>
            <a:pPr marL="831850" lvl="1" indent="-323850">
              <a:spcBef>
                <a:spcPts val="700"/>
              </a:spcBef>
              <a:buSzPct val="45000"/>
              <a:buFont typeface="Wingdings" pitchFamily="-111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Semi-structured data</a:t>
            </a:r>
          </a:p>
          <a:p>
            <a:pPr marL="831850" lvl="1" indent="-323850">
              <a:spcBef>
                <a:spcPts val="700"/>
              </a:spcBef>
              <a:buSzPct val="45000"/>
              <a:buFont typeface="Wingdings" pitchFamily="-111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Unstructured data</a:t>
            </a:r>
          </a:p>
          <a:p>
            <a:pPr marL="431800" indent="-323850">
              <a:buSzPct val="45000"/>
              <a:buFont typeface="Wingdings" pitchFamily="-111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``</a:t>
            </a:r>
            <a:r>
              <a:rPr lang="en-US" dirty="0" smtClean="0">
                <a:solidFill>
                  <a:srgbClr val="FF0000"/>
                </a:solidFill>
              </a:rPr>
              <a:t>Structure</a:t>
            </a:r>
            <a:r>
              <a:rPr lang="en-US" dirty="0" smtClean="0"/>
              <a:t>’’ of data refers to the organization within the data that is identifiable.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EA0A-7120-44ED-85C4-2A1ED99A75B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data come from 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EA0A-7120-44ED-85C4-2A1ED99A75B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much data do we have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0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Units of Data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642164"/>
              </p:ext>
            </p:extLst>
          </p:nvPr>
        </p:nvGraphicFramePr>
        <p:xfrm>
          <a:off x="457200" y="1295400"/>
          <a:ext cx="51816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586"/>
                <a:gridCol w="1532586"/>
                <a:gridCol w="211642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Multiplier (Decimal)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Notation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Name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byte (= 8 bits)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kB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kilobyte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1000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megabyte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1000</a:t>
                      </a:r>
                      <a:r>
                        <a:rPr lang="en-US" sz="2400" baseline="30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gigabyte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1000</a:t>
                      </a:r>
                      <a:r>
                        <a:rPr lang="en-US" sz="2400" baseline="30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terabyte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1000</a:t>
                      </a:r>
                      <a:r>
                        <a:rPr lang="en-US" sz="2400" baseline="30000" dirty="0" smtClean="0"/>
                        <a:t>5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petabyte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1000</a:t>
                      </a:r>
                      <a:r>
                        <a:rPr lang="en-US" sz="2400" baseline="300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exabyte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1000</a:t>
                      </a:r>
                      <a:r>
                        <a:rPr lang="en-US" sz="2400" baseline="300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ZB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zettabyte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1000</a:t>
                      </a:r>
                      <a:r>
                        <a:rPr lang="en-US" sz="2400" baseline="300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yottabyte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EA0A-7120-44ED-85C4-2A1ED99A75B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6172200" y="2590800"/>
            <a:ext cx="2133600" cy="609600"/>
          </a:xfrm>
          <a:prstGeom prst="wedgeRectCallout">
            <a:avLst>
              <a:gd name="adj1" fmla="val -72129"/>
              <a:gd name="adj2" fmla="val 5806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music file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6248400" y="3581400"/>
            <a:ext cx="2133600" cy="609600"/>
          </a:xfrm>
          <a:prstGeom prst="wedgeRectCallout">
            <a:avLst>
              <a:gd name="adj1" fmla="val -75929"/>
              <a:gd name="adj2" fmla="val -3279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DVD quality movie</a:t>
            </a:r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6172200" y="4572000"/>
            <a:ext cx="2133600" cy="762000"/>
          </a:xfrm>
          <a:prstGeom prst="wedgeRectCallout">
            <a:avLst>
              <a:gd name="adj1" fmla="val -72130"/>
              <a:gd name="adj2" fmla="val -9750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 the data in a typical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96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data is there in the world?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EA0A-7120-44ED-85C4-2A1ED99A75B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IBM: 2.5 </a:t>
            </a:r>
            <a:r>
              <a:rPr lang="en-US" dirty="0" err="1" smtClean="0"/>
              <a:t>exabytes</a:t>
            </a:r>
            <a:r>
              <a:rPr lang="en-US" dirty="0" smtClean="0"/>
              <a:t> of data are was generated every day in 2012.</a:t>
            </a:r>
          </a:p>
          <a:p>
            <a:endParaRPr lang="en-US" dirty="0"/>
          </a:p>
          <a:p>
            <a:r>
              <a:rPr lang="en-US" dirty="0" smtClean="0"/>
              <a:t>75% of data is unstructured coming from sources such as text, voice and video.</a:t>
            </a:r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457200" y="4876800"/>
            <a:ext cx="7848600" cy="990600"/>
          </a:xfrm>
          <a:prstGeom prst="wedgeRoundRectCallout">
            <a:avLst>
              <a:gd name="adj1" fmla="val -24276"/>
              <a:gd name="adj2" fmla="val -98430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Who owns the data 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07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handle all that data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?</a:t>
            </a:r>
          </a:p>
          <a:p>
            <a:endParaRPr lang="en-US" dirty="0"/>
          </a:p>
          <a:p>
            <a:r>
              <a:rPr lang="en-US" dirty="0" smtClean="0"/>
              <a:t>Structured data – Database technology</a:t>
            </a:r>
          </a:p>
          <a:p>
            <a:endParaRPr lang="en-US" dirty="0"/>
          </a:p>
          <a:p>
            <a:r>
              <a:rPr lang="en-US" dirty="0" smtClean="0"/>
              <a:t>Unstructured data – Search engine technology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EA0A-7120-44ED-85C4-2A1ED99A75B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22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Lipyeow Lim -- University of Hawaii at Manoa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EA0A-7120-44ED-85C4-2A1ED99A75B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57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CS 321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ICS 321 Fall 2010</Template>
  <TotalTime>4834</TotalTime>
  <Words>2138</Words>
  <Application>Microsoft Macintosh PowerPoint</Application>
  <PresentationFormat>On-screen Show (4:3)</PresentationFormat>
  <Paragraphs>471</Paragraphs>
  <Slides>33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ICS 321 Fall 2010</vt:lpstr>
      <vt:lpstr>Document</vt:lpstr>
      <vt:lpstr>ICS 101 Spring 2016 Data Management</vt:lpstr>
      <vt:lpstr>Survey Question:  What do you think data management is ?</vt:lpstr>
      <vt:lpstr>Objectives</vt:lpstr>
      <vt:lpstr>What is ``data’’ ?</vt:lpstr>
      <vt:lpstr>Where does data come from ?</vt:lpstr>
      <vt:lpstr>Units of Data</vt:lpstr>
      <vt:lpstr>How much data is there in the world?</vt:lpstr>
      <vt:lpstr>Can we handle all that data ?</vt:lpstr>
      <vt:lpstr>PowerPoint Presentation</vt:lpstr>
      <vt:lpstr>The Data Management Problem</vt:lpstr>
      <vt:lpstr>What is a database ?</vt:lpstr>
      <vt:lpstr>The Relational Data Model</vt:lpstr>
      <vt:lpstr>Example Instance of Students Relation</vt:lpstr>
      <vt:lpstr>Why is the relational model useful ?</vt:lpstr>
      <vt:lpstr>What is a DBMS ?</vt:lpstr>
      <vt:lpstr>Types of Databases</vt:lpstr>
      <vt:lpstr>A Bit of History</vt:lpstr>
      <vt:lpstr>Transactions</vt:lpstr>
      <vt:lpstr>ACID Properties of Transactions</vt:lpstr>
      <vt:lpstr>Q3. Why use a DBMS ?</vt:lpstr>
      <vt:lpstr>The Data Management Problem</vt:lpstr>
      <vt:lpstr>Unstructured Data</vt:lpstr>
      <vt:lpstr>Unstructured Text Data</vt:lpstr>
      <vt:lpstr>Inverted Indexes</vt:lpstr>
      <vt:lpstr>Lookups using Inverted Indexes</vt:lpstr>
      <vt:lpstr>Too Many Matching Documents</vt:lpstr>
      <vt:lpstr>Q4. Which of the following is the most similar to an inverted index ?</vt:lpstr>
      <vt:lpstr>Internet Search Engines</vt:lpstr>
      <vt:lpstr>Basic Web Search</vt:lpstr>
      <vt:lpstr>Ranking Web Pages</vt:lpstr>
      <vt:lpstr>Semi-structured Search</vt:lpstr>
      <vt:lpstr>Summary</vt:lpstr>
      <vt:lpstr>Survey Question:  I learned a lot about data management from this lecture.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ICS 321 Fall 2010 Introduction to Database Systems</dc:title>
  <dc:creator>Lipyeow Lim</dc:creator>
  <cp:lastModifiedBy>Lipyeow Lim</cp:lastModifiedBy>
  <cp:revision>183</cp:revision>
  <dcterms:created xsi:type="dcterms:W3CDTF">2014-09-30T02:03:01Z</dcterms:created>
  <dcterms:modified xsi:type="dcterms:W3CDTF">2016-02-02T08:07:38Z</dcterms:modified>
</cp:coreProperties>
</file>